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4"/>
  </p:notesMasterIdLst>
  <p:sldIdLst>
    <p:sldId id="256" r:id="rId5"/>
    <p:sldId id="262" r:id="rId6"/>
    <p:sldId id="265" r:id="rId7"/>
    <p:sldId id="266" r:id="rId8"/>
    <p:sldId id="289" r:id="rId9"/>
    <p:sldId id="267" r:id="rId10"/>
    <p:sldId id="270" r:id="rId11"/>
    <p:sldId id="257" r:id="rId12"/>
    <p:sldId id="271" r:id="rId13"/>
    <p:sldId id="277" r:id="rId14"/>
    <p:sldId id="272" r:id="rId15"/>
    <p:sldId id="280" r:id="rId16"/>
    <p:sldId id="287" r:id="rId17"/>
    <p:sldId id="283" r:id="rId18"/>
    <p:sldId id="284" r:id="rId19"/>
    <p:sldId id="285" r:id="rId20"/>
    <p:sldId id="273" r:id="rId21"/>
    <p:sldId id="279" r:id="rId22"/>
    <p:sldId id="281" r:id="rId23"/>
    <p:sldId id="282" r:id="rId24"/>
    <p:sldId id="286" r:id="rId25"/>
    <p:sldId id="288" r:id="rId26"/>
    <p:sldId id="274" r:id="rId27"/>
    <p:sldId id="264" r:id="rId28"/>
    <p:sldId id="269" r:id="rId29"/>
    <p:sldId id="268" r:id="rId30"/>
    <p:sldId id="275" r:id="rId31"/>
    <p:sldId id="276" r:id="rId32"/>
    <p:sldId id="261" r:id="rId33"/>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2"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600"/>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4" autoAdjust="0"/>
    <p:restoredTop sz="76312" autoAdjust="0"/>
  </p:normalViewPr>
  <p:slideViewPr>
    <p:cSldViewPr snapToGrid="0">
      <p:cViewPr varScale="1">
        <p:scale>
          <a:sx n="58" d="100"/>
          <a:sy n="58" d="100"/>
        </p:scale>
        <p:origin x="18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pMmJJMmOdo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pt-PT" sz="1400" dirty="0"/>
              <a:t>Importa assinalar que a fotografia no diapositivo do título ilustra o afluxo de refugiados rohingya ao Bangladesh, no final de 2017. Peça aos participantes que levantem a mão se já estão familiarizados com esta situação e identifique quem tenha estado presente ou que de outra forma tenha conhecimento do caso. Observe se há “especialistas” no assunto, pois poderá querer dividi-los em grupos de trabalho separados durante o exercício de estudo de caso nesta sessão.</a:t>
            </a:r>
            <a:endParaRPr lang="en-US" sz="1400" dirty="0"/>
          </a:p>
          <a:p>
            <a:r>
              <a:rPr lang="en-US" sz="1400" dirty="0"/>
              <a:t> </a:t>
            </a:r>
          </a:p>
        </p:txBody>
      </p:sp>
    </p:spTree>
    <p:extLst>
      <p:ext uri="{BB962C8B-B14F-4D97-AF65-F5344CB8AC3E}">
        <p14:creationId xmlns:p14="http://schemas.microsoft.com/office/powerpoint/2010/main" val="1822230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noProof="0" dirty="0"/>
              <a:t>Estas são respostas prováveis, entre outras possibilidades. Realce novamente o ponto de que existe uma orientação útil para a conceção e resposta do programa em todo o manual Esfera.</a:t>
            </a:r>
            <a:endParaRPr lang="en-GB" sz="1400" noProof="0" dirty="0"/>
          </a:p>
        </p:txBody>
      </p:sp>
    </p:spTree>
    <p:extLst>
      <p:ext uri="{BB962C8B-B14F-4D97-AF65-F5344CB8AC3E}">
        <p14:creationId xmlns:p14="http://schemas.microsoft.com/office/powerpoint/2010/main" val="753072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Questione o terceiro grupo. Pergunte se alguém do grupo esteve envolvido na situação ou tem conhecimentos específicos, ou se está simplesmente a teorizar sobre que deficiências eram prováveis, dada a dimensão da emergência. Frise que qualquer uma delas é aceitável para este exercício, mas que é importante esclarecer este aspeto, para benefício dos outros participantes.</a:t>
            </a:r>
            <a:r>
              <a:rPr lang="en-US" sz="1400" dirty="0"/>
              <a:t> </a:t>
            </a:r>
          </a:p>
        </p:txBody>
      </p:sp>
    </p:spTree>
    <p:extLst>
      <p:ext uri="{BB962C8B-B14F-4D97-AF65-F5344CB8AC3E}">
        <p14:creationId xmlns:p14="http://schemas.microsoft.com/office/powerpoint/2010/main" val="9734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Depois de o terceiro grupo ter dado a sua resposta, utilize este diapositivo para providenciar algumas respostas factuais à pergunta e informações adicionais para o caso. Importa referir que, nestes dois setores, muitos problemas foram extremamente difíceis devido ao grande número de pessoas instaladas num local muito difícil, num espaço de tempo muito curto. Seguem-se alguns documentos e fotografias de apoio nos diapositivos seguintes.</a:t>
            </a:r>
            <a:endParaRPr lang="en-US" sz="1400" dirty="0"/>
          </a:p>
        </p:txBody>
      </p:sp>
    </p:spTree>
    <p:extLst>
      <p:ext uri="{BB962C8B-B14F-4D97-AF65-F5344CB8AC3E}">
        <p14:creationId xmlns:p14="http://schemas.microsoft.com/office/powerpoint/2010/main" val="2427649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noProof="0" dirty="0"/>
              <a:t>[</a:t>
            </a:r>
            <a:r>
              <a:rPr lang="pt-PT" sz="1400" noProof="0" dirty="0" err="1"/>
              <a:t>NdT</a:t>
            </a:r>
            <a:r>
              <a:rPr lang="pt-PT" sz="1400" noProof="0" dirty="0"/>
              <a:t>: “A nível doméstico, as práticas relativas à purificação de água para beber  nos “Pontos de Utilização” ainda são inadequadas. Existe escassez de sabonete para lavar as mãos e é incomum ferver água para beber. Todos estes fatores apresentam um risco elevado de contaminação da água para uso doméstico”]</a:t>
            </a:r>
          </a:p>
          <a:p>
            <a:endParaRPr lang="en-US" sz="1400" b="1" dirty="0"/>
          </a:p>
          <a:p>
            <a:r>
              <a:rPr lang="en-US" sz="1400" b="1" dirty="0"/>
              <a:t>Nota</a:t>
            </a:r>
            <a:r>
              <a:rPr lang="en-US" sz="1400" dirty="0"/>
              <a:t>: </a:t>
            </a:r>
            <a:r>
              <a:rPr lang="en-US" sz="1400" dirty="0" err="1"/>
              <a:t>Os</a:t>
            </a:r>
            <a:r>
              <a:rPr lang="en-US" sz="1400" dirty="0"/>
              <a:t> </a:t>
            </a:r>
            <a:r>
              <a:rPr lang="en-US" sz="1400" dirty="0" err="1"/>
              <a:t>diapositivos</a:t>
            </a:r>
            <a:r>
              <a:rPr lang="en-US" sz="1400" dirty="0"/>
              <a:t> </a:t>
            </a:r>
            <a:r>
              <a:rPr lang="pt-PT" sz="1400" dirty="0"/>
              <a:t>13 a 16 ampliam as informações constantes dos diapositivos 12 e podem ser demasiado detalhados para alguns grupos</a:t>
            </a:r>
            <a:r>
              <a:rPr lang="en-US" sz="1400" dirty="0"/>
              <a:t>.</a:t>
            </a:r>
          </a:p>
          <a:p>
            <a:endParaRPr lang="en-US" sz="1400" dirty="0"/>
          </a:p>
          <a:p>
            <a:pPr marL="0" marR="0" indent="0" defTabSz="457200" eaLnBrk="1" fontAlgn="auto" latinLnBrk="0" hangingPunct="1">
              <a:lnSpc>
                <a:spcPct val="117999"/>
              </a:lnSpc>
              <a:spcBef>
                <a:spcPts val="0"/>
              </a:spcBef>
              <a:spcAft>
                <a:spcPts val="0"/>
              </a:spcAft>
              <a:buClrTx/>
              <a:buSzTx/>
              <a:buFontTx/>
              <a:buNone/>
              <a:tabLst/>
              <a:defRPr/>
            </a:pPr>
            <a:r>
              <a:rPr lang="pt-PT" sz="1400" dirty="0"/>
              <a:t>O presente relatório do organismo de coordenação (Grupo de Trabalho Intersetorial) do setor da saúde foi publicado no início de janeiro de 2018. Importa referir que, de acordo com a orientação da Esfera de 2018, as partes verde e amarela do gráfico seriam aceitáveis, e as cor de laranja e vermelha não o são. Uma rápida estimativa visual em todos os campos mostra que cerca de 50% de todas as fontes estão contaminadas acima do indicador aceitável (referência Manual Esfera página 110 - relativa aos indicadores-chave da norma 2.2).</a:t>
            </a:r>
            <a:endParaRPr lang="en-US" sz="1400" dirty="0"/>
          </a:p>
          <a:p>
            <a:endParaRPr lang="en-US" sz="1400" dirty="0"/>
          </a:p>
          <a:p>
            <a:r>
              <a:rPr lang="pt-PT" sz="1400" dirty="0"/>
              <a:t>Note-se que o gráfico apresentado neste diapositivo é do Boletim do setor da saúde elaborado pelo organismo de coordenação para esta resposta. O documento está incluído no seu ficheiro de recursos - </a:t>
            </a:r>
            <a:r>
              <a:rPr lang="pt-PT" sz="1400" b="1" dirty="0"/>
              <a:t>STP 11 </a:t>
            </a:r>
            <a:r>
              <a:rPr lang="fr-CH" sz="1400" b="1" dirty="0" err="1">
                <a:effectLst/>
                <a:latin typeface="+mn-lt"/>
                <a:ea typeface="+mn-ea"/>
                <a:cs typeface="+mn-cs"/>
                <a:sym typeface="Helvetica Neue"/>
              </a:rPr>
              <a:t>Health</a:t>
            </a:r>
            <a:r>
              <a:rPr lang="fr-CH" sz="1400" b="1" dirty="0">
                <a:effectLst/>
                <a:latin typeface="+mn-lt"/>
                <a:ea typeface="+mn-ea"/>
                <a:cs typeface="+mn-cs"/>
                <a:sym typeface="Helvetica Neue"/>
              </a:rPr>
              <a:t> </a:t>
            </a:r>
            <a:r>
              <a:rPr lang="fr-CH" sz="1400" b="1" dirty="0" err="1">
                <a:effectLst/>
                <a:latin typeface="+mn-lt"/>
                <a:ea typeface="+mn-ea"/>
                <a:cs typeface="+mn-cs"/>
                <a:sym typeface="Helvetica Neue"/>
              </a:rPr>
              <a:t>Sector</a:t>
            </a:r>
            <a:r>
              <a:rPr lang="fr-CH" sz="1400" b="1" dirty="0">
                <a:effectLst/>
                <a:latin typeface="+mn-lt"/>
                <a:ea typeface="+mn-ea"/>
                <a:cs typeface="+mn-cs"/>
                <a:sym typeface="Helvetica Neue"/>
              </a:rPr>
              <a:t> Bulletin 2018.pdf (</a:t>
            </a:r>
            <a:r>
              <a:rPr lang="pt-PT" sz="1400" b="1" dirty="0"/>
              <a:t>Boletim do setor da saúde 2018)</a:t>
            </a:r>
            <a:r>
              <a:rPr lang="pt-PT" sz="1400" dirty="0"/>
              <a:t>. Note que o complexo do mega campo de </a:t>
            </a:r>
            <a:r>
              <a:rPr lang="pt-PT" sz="1400" dirty="0" err="1"/>
              <a:t>Kutupalong</a:t>
            </a:r>
            <a:r>
              <a:rPr lang="pt-PT" sz="1400" dirty="0"/>
              <a:t> inclui muitos campos mais pequenos.</a:t>
            </a:r>
            <a:endParaRPr lang="en-GB" sz="1400" b="0" noProof="0" dirty="0"/>
          </a:p>
        </p:txBody>
      </p:sp>
    </p:spTree>
    <p:extLst>
      <p:ext uri="{BB962C8B-B14F-4D97-AF65-F5344CB8AC3E}">
        <p14:creationId xmlns:p14="http://schemas.microsoft.com/office/powerpoint/2010/main" val="837746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pt-PT" sz="1400" noProof="0" dirty="0"/>
              <a:t>O Governo do Bangladesh disponibilizou terrenos públicos para os cerca de 900.000 refugiados. Contudo, esses terrenos eram muito íngremes, altamente erodíveis e demasiado pequenos para cumprir o indicador Esfera de 45 m2 por pessoa (ver página 250 - Indicadores para a norma 2). Os peritos do ACNUR e da </a:t>
            </a:r>
            <a:r>
              <a:rPr lang="pt-PT" sz="1400" noProof="0" dirty="0" err="1"/>
              <a:t>OIM</a:t>
            </a:r>
            <a:r>
              <a:rPr lang="pt-PT" sz="1400" noProof="0" dirty="0"/>
              <a:t> estimaram que cerca de 9,5 </a:t>
            </a:r>
            <a:r>
              <a:rPr lang="pt-PT" sz="1400" noProof="0" dirty="0" err="1"/>
              <a:t>m2</a:t>
            </a:r>
            <a:r>
              <a:rPr lang="pt-PT" sz="1400" noProof="0" dirty="0"/>
              <a:t> por pessoa estavam efetivamente disponíveis. O resultado foi um campo cheio de pessoas, com serviços como bombas de água e latrinas praticamente em cima uns dos outros. A fotografia mostra água estagnada proveniente de áreas pouco drenadas, e a grande proximidade de abrigos, latrinas e bombas manuais - todos eles constituem sinais de alerta ambiental em termos de problemas de saúde pública.</a:t>
            </a:r>
            <a:endParaRPr lang="en-GB" sz="1400" noProof="0" dirty="0"/>
          </a:p>
        </p:txBody>
      </p:sp>
    </p:spTree>
    <p:extLst>
      <p:ext uri="{BB962C8B-B14F-4D97-AF65-F5344CB8AC3E}">
        <p14:creationId xmlns:p14="http://schemas.microsoft.com/office/powerpoint/2010/main" val="1479321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A fotografia fornece mais pormenores. A estrutura preta adjacente ao abrigo na foto é uma latrina. A bomba manual mostrada é um poço raso. É evidente que o problema subjacente da contaminação da água decorre da grande proximidade das latrinas. A separação, neste caso, é de aproximadamente 1 m. A orientação da Esfera (ver página 115 - orientação de apoio à norma 3.1) promove 30 m como espaço de separação mínimo, quando não se dispõe de mais análises técnicas.</a:t>
            </a:r>
            <a:endParaRPr lang="en-US" sz="1400" dirty="0"/>
          </a:p>
          <a:p>
            <a:endParaRPr lang="en-US" sz="1400" dirty="0"/>
          </a:p>
          <a:p>
            <a:r>
              <a:rPr lang="pt-PT" sz="1400" dirty="0"/>
              <a:t>É interessante referir aqui que a adesão ou mesmo a superação de alguns indicadores da Esfera resultou efetivamente noutros problemas, que dificultaram a satisfação de outras orientações da Esfera, por exemplo:</a:t>
            </a:r>
            <a:endParaRPr lang="en-US" sz="1400" dirty="0"/>
          </a:p>
          <a:p>
            <a:pPr marL="342900" indent="-342900">
              <a:buFont typeface="Arial" panose="020B0604020202020204" pitchFamily="34" charset="0"/>
              <a:buChar char="•"/>
            </a:pPr>
            <a:r>
              <a:rPr lang="pt-PT" sz="1400" dirty="0"/>
              <a:t>Os indicadores da Esfera observam que a distância máxima entre abrigos e latrinas deve ser &lt;50 m. Este indicador foi rotineiramente ultrapassado em muitas áreas, com latrinas muito mais próximas do que 50 m. Ver notas de orientação que apoiam a norma WASH 3.2, na página 117.</a:t>
            </a:r>
            <a:r>
              <a:rPr lang="en-US" sz="1400" dirty="0"/>
              <a:t> </a:t>
            </a:r>
          </a:p>
          <a:p>
            <a:pPr marL="342900" indent="-342900">
              <a:buFont typeface="Arial" panose="020B0604020202020204" pitchFamily="34" charset="0"/>
              <a:buChar char="•"/>
            </a:pPr>
            <a:r>
              <a:rPr lang="pt-PT" sz="1400" dirty="0"/>
              <a:t>Os indicadores da Esfera exigem que a distância até aos pontos de água não exceda 500 m. Mais uma vez, devido ao facto de a área do campo se encontrar muito cheia, a maioria das setores do campo excedeu este indicador, com distâncias de viagem muito curtas até aos pontos de água. Ver indicadores que apoiam a norma de </a:t>
            </a:r>
            <a:r>
              <a:rPr lang="pt-PT" sz="1400" dirty="0" err="1"/>
              <a:t>WASH</a:t>
            </a:r>
            <a:r>
              <a:rPr lang="pt-PT" sz="1400" dirty="0"/>
              <a:t> 2.1 na página 106.</a:t>
            </a:r>
            <a:endParaRPr lang="en-US" sz="1400" dirty="0"/>
          </a:p>
          <a:p>
            <a:pPr marL="342900" indent="-342900">
              <a:buFont typeface="Arial" panose="020B0604020202020204" pitchFamily="34" charset="0"/>
              <a:buChar char="•"/>
            </a:pPr>
            <a:r>
              <a:rPr lang="pt-PT" sz="1400" dirty="0"/>
              <a:t>Estes dois fatores (embora ambos positivos, se considerados isoladamente) levaram a problemas no cumprimento de outras orientações da Esfera. A Esfera sugere um mínimo de 30 m entre pontos de água e latrinas, o que claramente não foi cumprido, e que levou a uma contaminação generalizada dos poços rasos em todos os campos. Ver orientações que apoiam a norma WASH 3.1, na página 115.</a:t>
            </a:r>
            <a:endParaRPr lang="en-US" sz="1400" dirty="0"/>
          </a:p>
          <a:p>
            <a:pPr marL="342900" indent="-342900">
              <a:buFont typeface="Arial" panose="020B0604020202020204" pitchFamily="34" charset="0"/>
              <a:buChar char="•"/>
            </a:pPr>
            <a:endParaRPr lang="en-US" sz="1400" dirty="0"/>
          </a:p>
          <a:p>
            <a:pPr marL="0" indent="0">
              <a:buFont typeface="Arial" panose="020B0604020202020204" pitchFamily="34" charset="0"/>
              <a:buNone/>
            </a:pPr>
            <a:r>
              <a:rPr lang="pt-PT" sz="1400" dirty="0"/>
              <a:t>O ponto simples aqui é lembrar aos participantes que os indicadores são apenas indicadores, devendo ser considerados no contexto da situação global e uns em relação aos outros - </a:t>
            </a:r>
            <a:r>
              <a:rPr lang="pt-PT" sz="1400" b="1" dirty="0"/>
              <a:t>nenhum indicador se apresenta, por si só, como claro indicador de sucesso ou fracasso.</a:t>
            </a:r>
            <a:endParaRPr lang="en-US" sz="1400" b="1" dirty="0"/>
          </a:p>
          <a:p>
            <a:endParaRPr lang="en-US" sz="1400" dirty="0"/>
          </a:p>
        </p:txBody>
      </p:sp>
    </p:spTree>
    <p:extLst>
      <p:ext uri="{BB962C8B-B14F-4D97-AF65-F5344CB8AC3E}">
        <p14:creationId xmlns:p14="http://schemas.microsoft.com/office/powerpoint/2010/main" val="2172218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A orientação da Esfera também promove a utilização de iluminação e outros dispositivos de segurança a serem instalados em pontos de água e latrinas. Na foto apresentada foi instalada iluminação, juntamente com a realização de drenagem adequada e a execução de uma placa de betão para a bomba. Dado que as mulheres e as crianças são os principais utilizadores destas instalações, a iluminação é uma preocupação de proteção significativa, uma vez que pode atenuar o abuso sexual que pode ocorrer em tais instalações. Ver a página 117 para consultar as notas de orientação que apoiam a norma WASH 3.2, bem como o Princípio de Proteção 1, na página 38 – “Aumentar a segurança, a dignidade e os direitos das pessoas, para evitar expô-las a maiores danos”.</a:t>
            </a:r>
          </a:p>
        </p:txBody>
      </p:sp>
    </p:spTree>
    <p:extLst>
      <p:ext uri="{BB962C8B-B14F-4D97-AF65-F5344CB8AC3E}">
        <p14:creationId xmlns:p14="http://schemas.microsoft.com/office/powerpoint/2010/main" val="989886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Peça ao último grupo que responda à pergunta que lhe foi atribuída. Mais uma vez, pergunte se o relatório que apresentam ao plenário se baseia em informações dadas pelos participantes com conhecimento direto do caso ou se as suas suposições se baseiam apenas no que observaram a partir do vídeo. Ambos são úteis, mas é conveniente esclarecer o que está subjacente, para o relatório do grupo.</a:t>
            </a:r>
            <a:endParaRPr lang="en-US" sz="1400" dirty="0"/>
          </a:p>
        </p:txBody>
      </p:sp>
    </p:spTree>
    <p:extLst>
      <p:ext uri="{BB962C8B-B14F-4D97-AF65-F5344CB8AC3E}">
        <p14:creationId xmlns:p14="http://schemas.microsoft.com/office/powerpoint/2010/main" val="2640536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Depois de o grupo ter dado a sua resposta, complemente-a com este detalhe adicional. Explique que a elevada incidência de mortalidade bruta em setembro se deveu, em grande medida, a feridas e complicações após os ataques aos rohingyas e a privações durante a sua caminhada de Mianmar para o Bangladesh. Em grande parte devido a uma forte campanha de vacinação, em linha com a orientação da Esfera, a TBM foi controlada e permanece, na generalidade, em níveis de pré-afluxo. Os próximos diapositivos providenciam pormenores adicionais e fazem referência à orientação e indicadores específicos da Esfera.</a:t>
            </a:r>
            <a:endParaRPr lang="en-US" sz="1400" dirty="0"/>
          </a:p>
          <a:p>
            <a:endParaRPr lang="en-US" sz="1400" dirty="0"/>
          </a:p>
          <a:p>
            <a:r>
              <a:rPr lang="pt-PT" sz="1400" dirty="0"/>
              <a:t>Peça aos participantes que utilizem os seus Manuais Esfera para localizar a orientação referenciada em cada exemplo apresentado. As fontes são:</a:t>
            </a:r>
            <a:endParaRPr lang="en-US" sz="1400" dirty="0"/>
          </a:p>
          <a:p>
            <a:pPr marL="342900" indent="-342900">
              <a:buFont typeface="Arial" panose="020B0604020202020204" pitchFamily="34" charset="0"/>
              <a:buChar char="•"/>
            </a:pPr>
            <a:r>
              <a:rPr lang="en-US" sz="1400" dirty="0"/>
              <a:t>2.100 kcal – </a:t>
            </a:r>
            <a:r>
              <a:rPr lang="pt-PT" sz="1400" dirty="0"/>
              <a:t>notas de orientação na página </a:t>
            </a:r>
            <a:r>
              <a:rPr lang="en-US" sz="1400" dirty="0"/>
              <a:t>199.</a:t>
            </a:r>
          </a:p>
          <a:p>
            <a:pPr marL="342900" indent="-342900">
              <a:buFont typeface="Arial" panose="020B0604020202020204" pitchFamily="34" charset="0"/>
              <a:buChar char="•"/>
            </a:pPr>
            <a:r>
              <a:rPr lang="en-US" sz="1400" dirty="0" err="1"/>
              <a:t>TBM</a:t>
            </a:r>
            <a:r>
              <a:rPr lang="en-US" sz="1400" dirty="0"/>
              <a:t> – </a:t>
            </a:r>
            <a:r>
              <a:rPr lang="pt-PT" sz="1400" dirty="0"/>
              <a:t>texto explicativo na página</a:t>
            </a:r>
            <a:r>
              <a:rPr lang="en-US" sz="1400" dirty="0"/>
              <a:t> 292.</a:t>
            </a:r>
          </a:p>
          <a:p>
            <a:pPr marL="342900" indent="-342900">
              <a:buFont typeface="Arial" panose="020B0604020202020204" pitchFamily="34" charset="0"/>
              <a:buChar char="•"/>
            </a:pPr>
            <a:r>
              <a:rPr lang="pt-PT" sz="1400" dirty="0"/>
              <a:t>Taxa de cobertura da vacinação contra o sarampo &gt;95% - indicador na página</a:t>
            </a:r>
            <a:r>
              <a:rPr lang="en-US" sz="1400" dirty="0"/>
              <a:t> 323.</a:t>
            </a:r>
          </a:p>
        </p:txBody>
      </p:sp>
    </p:spTree>
    <p:extLst>
      <p:ext uri="{BB962C8B-B14F-4D97-AF65-F5344CB8AC3E}">
        <p14:creationId xmlns:p14="http://schemas.microsoft.com/office/powerpoint/2010/main" val="1418715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NOTA: Os diapositivos 19 a 21 ampliam as informações do diapositivo 18 e podem ser demasiado detalhados para alguns grupos.</a:t>
            </a:r>
            <a:endParaRPr lang="en-US" sz="1400" dirty="0"/>
          </a:p>
          <a:p>
            <a:endParaRPr lang="en-US" sz="1400" dirty="0"/>
          </a:p>
          <a:p>
            <a:r>
              <a:rPr lang="pt-PT" sz="1400" dirty="0"/>
              <a:t>A distribuição de alimentos foi feita com base em famílias e não em indivíduos, e baseou-se no tamanho do agregado familiar como abordagem prática para simplificar e gerir o processo global, conjuntamente com o pessoal disponível, a capacidade de armazenamento e outros recursos. Os cálculos baseados no esquema de distribuição apresentado na imagem acima mostram um apoio médio de 1.755 kcal por pessoa, em média. Isto representa cerca de 84% das 2.100 kcal por pessoa, por dia, que constitui a orientação fornecida pela Esfera (ver notas de orientação que apoiam a norma de assistência alimentar 6.1 na página 199). Do lado positivo, houve uma explicação clara dos direitos e da assistência em todo o campo nos centros de informação e distribuição alimentar, podendo encontrar-se vários indicadores em torno da comunicação e apoio informativo às pessoas que recebem assistência. Ver o compromisso 4 da Norma Humanitária Essencial na página 63.</a:t>
            </a:r>
            <a:endParaRPr lang="en-US" sz="1400" dirty="0"/>
          </a:p>
          <a:p>
            <a:endParaRPr lang="en-US" sz="1400" dirty="0"/>
          </a:p>
        </p:txBody>
      </p:sp>
    </p:spTree>
    <p:extLst>
      <p:ext uri="{BB962C8B-B14F-4D97-AF65-F5344CB8AC3E}">
        <p14:creationId xmlns:p14="http://schemas.microsoft.com/office/powerpoint/2010/main" val="2723929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noProof="0" dirty="0"/>
              <a:t>[</a:t>
            </a:r>
            <a:r>
              <a:rPr lang="pt-PT" sz="1400" noProof="0" dirty="0" err="1"/>
              <a:t>NdT</a:t>
            </a:r>
            <a:r>
              <a:rPr lang="pt-PT" sz="1400" noProof="0" dirty="0"/>
              <a:t>: “Objetivos de Aprendizagem”]</a:t>
            </a:r>
          </a:p>
          <a:p>
            <a:endParaRPr lang="pt-PT" sz="1400" noProof="0" dirty="0"/>
          </a:p>
          <a:p>
            <a:r>
              <a:rPr lang="pt-PT" sz="1400" noProof="0" dirty="0"/>
              <a:t>Apresente os objetivos de aprendizagem e verifique se os participantes já se familiarizaram com a estrutura e os conteúdos do Manual Esfera. </a:t>
            </a:r>
          </a:p>
        </p:txBody>
      </p:sp>
    </p:spTree>
    <p:extLst>
      <p:ext uri="{BB962C8B-B14F-4D97-AF65-F5344CB8AC3E}">
        <p14:creationId xmlns:p14="http://schemas.microsoft.com/office/powerpoint/2010/main" val="925147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Outro bom exemplo de orientação da Esfera é a prestação de informações sobre serviços e acesso aos mesmos. Estes cartazes estavam localizados nos centros de acolhimento de refugiados e noutros pontos de informação espalhados pelos campos. Importa referir que as informações foram concebidas para ser um processo bidirecional, com centros de informação que servem também como centros de reclamação. Uma visualização mais atenta da imagem mostra um cartaz de sensibilização para a campanha de vacinação na zona mais escura, à direita do cartaz informativo. Ver os indicadores que apoiam a norma sobre doenças transmissíveis 2.1.1 – “As pessoas têm acesso aos cuidados de saúde e à informação para prevenir doenças transmissíveis”.</a:t>
            </a:r>
            <a:endParaRPr lang="en-US" sz="1400" dirty="0"/>
          </a:p>
        </p:txBody>
      </p:sp>
    </p:spTree>
    <p:extLst>
      <p:ext uri="{BB962C8B-B14F-4D97-AF65-F5344CB8AC3E}">
        <p14:creationId xmlns:p14="http://schemas.microsoft.com/office/powerpoint/2010/main" val="1074266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Foram rapidamente criadas clínicas médicas, juntamente com serviços de ambulância, em muitas áreas. Esta ambulância, doada pelo Crescente Vermelho Indonésio, alarga o acesso e proporciona prontidão para resposta a traumas. Importa referir que, neste caso, uma boa resposta no setor da saúde mitigou, de muitas formas, alguns riscos de saúde pública, que surgiram devido a constrangimentos no local e nos setores de abrigo e WASH.</a:t>
            </a:r>
            <a:endParaRPr lang="en-US" sz="1400" dirty="0"/>
          </a:p>
          <a:p>
            <a:endParaRPr lang="en-US" sz="1400" dirty="0"/>
          </a:p>
          <a:p>
            <a:endParaRPr lang="en-US" sz="1400" dirty="0"/>
          </a:p>
        </p:txBody>
      </p:sp>
    </p:spTree>
    <p:extLst>
      <p:ext uri="{BB962C8B-B14F-4D97-AF65-F5344CB8AC3E}">
        <p14:creationId xmlns:p14="http://schemas.microsoft.com/office/powerpoint/2010/main" val="2937495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NOTA: O material nesta sequência de diapositivos de 22 a 26 é semelhante ao dos diapositivos 5 e 6 da sessão STP 3 (O que é a Esfera - Normas em contexto). Estes conceitos (conformidade com a Esfera, utilização da Esfera em contexto , indicadores vs. normas) são fundamentais para a utilização correta da Esfera, pelo que a repetição nada tem de errado, mas podem ser necessários alguns ajustes na entrega.</a:t>
            </a:r>
            <a:endParaRPr lang="en-US" sz="1400" dirty="0"/>
          </a:p>
          <a:p>
            <a:endParaRPr lang="en-US" sz="1400" dirty="0"/>
          </a:p>
          <a:p>
            <a:r>
              <a:rPr lang="pt-PT" sz="1400" dirty="0"/>
              <a:t>Estas duas questões-chave são o cerne da sessão. Reserve tempo para as abordar e refletir sobre elas, antes de avançar.</a:t>
            </a:r>
            <a:endParaRPr lang="en-US" sz="1400" dirty="0"/>
          </a:p>
          <a:p>
            <a:endParaRPr lang="en-US" sz="1400" dirty="0"/>
          </a:p>
          <a:p>
            <a:r>
              <a:rPr lang="pt-PT" sz="1400" b="1" dirty="0"/>
              <a:t>Divida os participantes em pares ou trios para formar grupos de debate rápido.</a:t>
            </a:r>
            <a:r>
              <a:rPr lang="en-US" sz="1400" b="1" dirty="0"/>
              <a:t> </a:t>
            </a:r>
          </a:p>
          <a:p>
            <a:endParaRPr lang="en-US" sz="1400" dirty="0"/>
          </a:p>
          <a:p>
            <a:r>
              <a:rPr lang="pt-PT" sz="1400" dirty="0"/>
              <a:t>Coloque as perguntas para debate aos pequenos grupos e considere cerca de 5 minutos para um debate rápido. Peça feedback da parte de diferentes grupos, solicitando diferentes observações ou respostas de cada um deles. Observe os pontos-chave mencionados pelos participantes. Realce, no seu debate sobre as respostas, que enquanto muitos indicadores não foram satisfeitos, outros foram satisfeitos (mas não abordaram problemas de sobrelotação - como nas distâncias entre abrigos, latrinas e poços).</a:t>
            </a:r>
            <a:r>
              <a:rPr lang="en-US" sz="1400" dirty="0"/>
              <a:t> </a:t>
            </a:r>
          </a:p>
          <a:p>
            <a:endParaRPr lang="en-US" sz="1400" dirty="0"/>
          </a:p>
          <a:p>
            <a:pPr marL="0" indent="0">
              <a:buFont typeface="Arial" panose="020B0604020202020204" pitchFamily="34" charset="0"/>
              <a:buNone/>
            </a:pPr>
            <a:r>
              <a:rPr lang="pt-PT" sz="1400" dirty="0"/>
              <a:t>Desafie os participantes a abordar a primeira questão, sobre o que fazer quando as necessidades simplesmente ultrapassam os recursos disponíveis. As respostas possíveis devem incluir:</a:t>
            </a:r>
            <a:endParaRPr lang="en-US" sz="1400" dirty="0"/>
          </a:p>
          <a:p>
            <a:pPr marL="342900" indent="-342900">
              <a:buFont typeface="Arial" panose="020B0604020202020204" pitchFamily="34" charset="0"/>
              <a:buChar char="•"/>
            </a:pPr>
            <a:r>
              <a:rPr lang="pt-PT" sz="1400" dirty="0"/>
              <a:t>Registar a deficiência e promover um maior apoio</a:t>
            </a:r>
            <a:endParaRPr lang="en-US" sz="1400" dirty="0"/>
          </a:p>
          <a:p>
            <a:pPr marL="342900" indent="-342900">
              <a:buFont typeface="Arial" panose="020B0604020202020204" pitchFamily="34" charset="0"/>
              <a:buChar char="•"/>
            </a:pPr>
            <a:r>
              <a:rPr lang="pt-PT" sz="1400" dirty="0"/>
              <a:t>Se for impossível satisfazer alguns indicadores devido ao contexto, destacar outros indicadores e outros aspetos da resposta que possam precisar de ser melhorados para colmatar a lacuna. Por exemplo, pode argumentar-se aqui que as deficiências graves no setor do abrigo e do local (por exemplo, local superpovoado) foram atenuadas através de água adequada, vacinação e acesso a cuidados médicos.</a:t>
            </a:r>
            <a:r>
              <a:rPr lang="en-US" sz="1400" dirty="0"/>
              <a:t> </a:t>
            </a:r>
          </a:p>
          <a:p>
            <a:pPr marL="342900" indent="-342900">
              <a:buFont typeface="Arial" panose="020B0604020202020204" pitchFamily="34" charset="0"/>
              <a:buChar char="•"/>
            </a:pPr>
            <a:r>
              <a:rPr lang="pt-PT" sz="1400" dirty="0"/>
              <a:t>Se necessário, estabelecer objetivos a curto prazo e tomar decisões estratégicas que fiquem aquém dos indicadores globais, mas registar a deficiência e trabalhar para melhorar a resposta ao longo do tempo.</a:t>
            </a:r>
            <a:endParaRPr lang="en-US" sz="1400" dirty="0"/>
          </a:p>
          <a:p>
            <a:pPr marL="342900" indent="-342900">
              <a:buFont typeface="Arial" panose="020B0604020202020204" pitchFamily="34" charset="0"/>
              <a:buChar char="•"/>
            </a:pPr>
            <a:r>
              <a:rPr lang="pt-PT" sz="1400" dirty="0"/>
              <a:t>Por último - sempre que os indicadores ficarem aquém das expectativas, investigar mais aprofundadamente, para determinar se os padrões que apoiam estão a ser cumpridos. </a:t>
            </a:r>
            <a:r>
              <a:rPr lang="en-US" sz="1400" dirty="0"/>
              <a:t> </a:t>
            </a:r>
          </a:p>
          <a:p>
            <a:pPr marL="342900" indent="-342900">
              <a:buFont typeface="Arial" panose="020B0604020202020204" pitchFamily="34" charset="0"/>
              <a:buChar char="•"/>
            </a:pPr>
            <a:endParaRPr lang="en-US" sz="1400" dirty="0"/>
          </a:p>
          <a:p>
            <a:pPr marL="0" indent="0">
              <a:buFont typeface="Arial" panose="020B0604020202020204" pitchFamily="34" charset="0"/>
              <a:buNone/>
            </a:pPr>
            <a:r>
              <a:rPr lang="pt-PT" sz="1400" dirty="0"/>
              <a:t>A explicação acima é a resposta à segunda pergunta sobre a utilização da Esfera em contexto, ou seja, a “utilização da Esfera em contexto” consiste em identificar a lacuna entre o que é e o que deve ser, e trabalhar no sentido de colmatar essa lacuna.</a:t>
            </a:r>
            <a:endParaRPr lang="en-US" sz="1400" u="sng" dirty="0"/>
          </a:p>
        </p:txBody>
      </p:sp>
    </p:spTree>
    <p:extLst>
      <p:ext uri="{BB962C8B-B14F-4D97-AF65-F5344CB8AC3E}">
        <p14:creationId xmlns:p14="http://schemas.microsoft.com/office/powerpoint/2010/main" val="2985831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Este diapositivo resume a estratégia básica que foi realçada no debate anterior. Utilize-o, para confirmar e resumir a abordagem global.</a:t>
            </a:r>
            <a:endParaRPr lang="en-US" sz="1400" dirty="0"/>
          </a:p>
        </p:txBody>
      </p:sp>
    </p:spTree>
    <p:extLst>
      <p:ext uri="{BB962C8B-B14F-4D97-AF65-F5344CB8AC3E}">
        <p14:creationId xmlns:p14="http://schemas.microsoft.com/office/powerpoint/2010/main" val="3358071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Esta é uma continuação do debate sobre indicadores e normas. Pergunte se há historiadores de arte ou entusiastas no grupo que possam explicar a imagem e o aparente dilema da mensagem incluída na famosa pintura de René Magritte.</a:t>
            </a:r>
            <a:r>
              <a:rPr lang="en-US" sz="1400" dirty="0"/>
              <a:t> </a:t>
            </a:r>
          </a:p>
          <a:p>
            <a:endParaRPr lang="en-US" sz="1400" dirty="0"/>
          </a:p>
          <a:p>
            <a:r>
              <a:rPr lang="pt-PT" sz="1400" dirty="0"/>
              <a:t>O seu ponto de vista era que, filosoficamente, há sempre que apreciar a diferença entre as coisas reais e as nossas representações artificiais das mesmas. Embora pareça uma contradição no início rotular uma pintura de um cachimbo com o título “Isto não é um cachimbo”, alguma reflexão sobre a ideia leva de facto à perceção de que a afirmação é verdadeira - uma vez que, obviamente, é apenas uma pintura de um cachimbo - e não o cachimbo em si. O mesmo pensamento aplica-se à relação entre as normas da Esfera e os indicadores que utilizamos para as representar, avaliar e medir.</a:t>
            </a:r>
            <a:endParaRPr lang="en-US" sz="1400" dirty="0"/>
          </a:p>
        </p:txBody>
      </p:sp>
    </p:spTree>
    <p:extLst>
      <p:ext uri="{BB962C8B-B14F-4D97-AF65-F5344CB8AC3E}">
        <p14:creationId xmlns:p14="http://schemas.microsoft.com/office/powerpoint/2010/main" val="1763002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Aplique a mesma lógica do cachimbo de Magritte às normas e indicadores da Esfera. Os indicadores não são as normas em si, apenas ferramentas para nos ajudar a representá-las de forma mensurável. Peça ao grupo que pense em quaisquer exemplos que ilustrem esta ideia, quer a partir dos estudos de caso, quer de quaisquer outros exemplos com que esteja familiarizado.</a:t>
            </a:r>
            <a:endParaRPr lang="en-US" sz="1400" dirty="0"/>
          </a:p>
        </p:txBody>
      </p:sp>
    </p:spTree>
    <p:extLst>
      <p:ext uri="{BB962C8B-B14F-4D97-AF65-F5344CB8AC3E}">
        <p14:creationId xmlns:p14="http://schemas.microsoft.com/office/powerpoint/2010/main" val="3583347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Este diapositivo resume a abordagem global para a utilização das normas em contexto e para lidar com constrangimentos.</a:t>
            </a:r>
            <a:endParaRPr lang="en-US" sz="1400" dirty="0"/>
          </a:p>
          <a:p>
            <a:endParaRPr lang="en-US" sz="1400" dirty="0"/>
          </a:p>
          <a:p>
            <a:endParaRPr lang="en-US" sz="1400" dirty="0"/>
          </a:p>
        </p:txBody>
      </p:sp>
    </p:spTree>
    <p:extLst>
      <p:ext uri="{BB962C8B-B14F-4D97-AF65-F5344CB8AC3E}">
        <p14:creationId xmlns:p14="http://schemas.microsoft.com/office/powerpoint/2010/main" val="194385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Mostre o diapositivo e peça aos participantes outras ilustrações ou soluções para aplicar as Normas e indicadores em situações difíceis do mundo real. Abra sessão para debate ou quaisquer questões ou dilemas remanescentes. Deverá haver tempo suficiente para o debate e reflexão em plenário sobre esta questão.</a:t>
            </a:r>
            <a:endParaRPr lang="en-US" sz="1400" dirty="0"/>
          </a:p>
        </p:txBody>
      </p:sp>
    </p:spTree>
    <p:extLst>
      <p:ext uri="{BB962C8B-B14F-4D97-AF65-F5344CB8AC3E}">
        <p14:creationId xmlns:p14="http://schemas.microsoft.com/office/powerpoint/2010/main" val="1393170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Resuma a sessão com esta breve </a:t>
            </a:r>
            <a:r>
              <a:rPr lang="pt-PT" sz="1100" b="0" i="0" dirty="0">
                <a:solidFill>
                  <a:srgbClr val="000000"/>
                </a:solidFill>
                <a:effectLst/>
                <a:latin typeface="Arial" panose="020B0604020202020204" pitchFamily="34" charset="0"/>
              </a:rPr>
              <a:t>síntese</a:t>
            </a:r>
            <a:r>
              <a:rPr lang="pt-PT" sz="1400" dirty="0"/>
              <a:t>.</a:t>
            </a:r>
            <a:r>
              <a:rPr lang="en-US" sz="1400" dirty="0"/>
              <a:t> </a:t>
            </a:r>
          </a:p>
        </p:txBody>
      </p:sp>
    </p:spTree>
    <p:extLst>
      <p:ext uri="{BB962C8B-B14F-4D97-AF65-F5344CB8AC3E}">
        <p14:creationId xmlns:p14="http://schemas.microsoft.com/office/powerpoint/2010/main" val="4239313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Clique para </a:t>
            </a:r>
            <a:r>
              <a:rPr lang="en-GB" sz="1400" dirty="0" err="1"/>
              <a:t>acrescentar</a:t>
            </a:r>
            <a:r>
              <a:rPr lang="en-GB" sz="1400" dirty="0"/>
              <a:t> </a:t>
            </a:r>
            <a:r>
              <a:rPr lang="en-GB" sz="1400"/>
              <a:t>notas</a:t>
            </a:r>
            <a:endParaRPr lang="en-GB" sz="1400" dirty="0"/>
          </a:p>
        </p:txBody>
      </p:sp>
    </p:spTree>
    <p:extLst>
      <p:ext uri="{BB962C8B-B14F-4D97-AF65-F5344CB8AC3E}">
        <p14:creationId xmlns:p14="http://schemas.microsoft.com/office/powerpoint/2010/main" val="1723644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No âmbito da apresentação desta sessão, explique que, embora o Manual Esfera seja um documento ambicioso que estabelece orientações para o cumprimento de normas mínimas de resposta, é também uma ferramenta prática desenvolvida para uso no terreno, por profissionais do setor. Os constrangimentos enumerados no diapositivo e as diferenças nas tradições e normas a nível mundial devem ser bem compreendidos pelos participantes. Esta sessão irá destacar alguns dos problemas comuns encontrados no terreno e fornecer uma estratégia de trabalho sobre a melhor forma de aplicar a orientação da Esfera no mundo real.</a:t>
            </a:r>
            <a:r>
              <a:rPr lang="en-US" sz="1400" dirty="0"/>
              <a:t> </a:t>
            </a:r>
          </a:p>
          <a:p>
            <a:endParaRPr lang="en-US" sz="1400" dirty="0"/>
          </a:p>
          <a:p>
            <a:r>
              <a:rPr lang="pt-PT" sz="1400" dirty="0"/>
              <a:t>Reserve um momento para perguntar aos participantes se encontraram alguma norma, ação-chave, indicador, ou orientação da Esfera que considerem inadequada numa determinada cultura ou situação. Se apresentarem exemplos, anote-os num </a:t>
            </a:r>
            <a:r>
              <a:rPr lang="pt-PT" sz="1400" dirty="0" err="1"/>
              <a:t>flip</a:t>
            </a:r>
            <a:r>
              <a:rPr lang="pt-PT" sz="1400" dirty="0"/>
              <a:t> </a:t>
            </a:r>
            <a:r>
              <a:rPr lang="pt-PT" sz="1400" dirty="0" err="1"/>
              <a:t>chart</a:t>
            </a:r>
            <a:r>
              <a:rPr lang="pt-PT" sz="1400" dirty="0"/>
              <a:t> e guarde-os para revisão no final da sessão.</a:t>
            </a:r>
            <a:endParaRPr lang="en-US" sz="1400" dirty="0"/>
          </a:p>
        </p:txBody>
      </p:sp>
    </p:spTree>
    <p:extLst>
      <p:ext uri="{BB962C8B-B14F-4D97-AF65-F5344CB8AC3E}">
        <p14:creationId xmlns:p14="http://schemas.microsoft.com/office/powerpoint/2010/main" val="1694370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Divida os participantes em quatro grupos de trabalho. Se identificou vários “especialistas” no caso Rohingya 2017 durante a apresentação, divida-os, de modo a que cada grupo de trabalho tenha pelo menos uma pessoa de "recurso no caso". Atribua uma das quatro perguntas a cada um dos quatro grupos de trabalho e explique que devem assistir atentamente ao vídeo que se segue para recolherem todas as informações possíveis no sentido de poderem responder apenas à pergunta que lhes foi atribuída. Peça aos participantes que preparem um </a:t>
            </a:r>
            <a:r>
              <a:rPr lang="pt-PT" sz="1400" dirty="0" err="1"/>
              <a:t>flip</a:t>
            </a:r>
            <a:r>
              <a:rPr lang="pt-PT" sz="1400" dirty="0"/>
              <a:t> </a:t>
            </a:r>
            <a:r>
              <a:rPr lang="pt-PT" sz="1400" dirty="0" err="1"/>
              <a:t>chart</a:t>
            </a:r>
            <a:r>
              <a:rPr lang="pt-PT" sz="1400" dirty="0"/>
              <a:t> com a pergunta que lhes foi atribuída para que possam referir-se a ela após o final do vídeo. (O próximo diapositivo dá uma instrução clara para o efeito).</a:t>
            </a:r>
            <a:endParaRPr lang="en-US" sz="1400" dirty="0"/>
          </a:p>
          <a:p>
            <a:endParaRPr lang="en-US" sz="1400" dirty="0"/>
          </a:p>
          <a:p>
            <a:r>
              <a:rPr lang="en-US" sz="1400" dirty="0"/>
              <a:t>NOTA: </a:t>
            </a:r>
            <a:r>
              <a:rPr lang="pt-PT" sz="1400" dirty="0"/>
              <a:t>Se um ou mais grupos deixarem a sala para concluir a atividade (ou mesmo se tal não acontecer), imprima as perguntas em papel: </a:t>
            </a:r>
            <a:r>
              <a:rPr lang="pt-PT" sz="1400" b="1" dirty="0"/>
              <a:t>STP 11 </a:t>
            </a:r>
            <a:r>
              <a:rPr lang="en-GB" sz="1400" b="1" dirty="0"/>
              <a:t>Questions for Group Activity.docx (</a:t>
            </a:r>
            <a:r>
              <a:rPr lang="pt-PT" sz="1400" b="1" dirty="0"/>
              <a:t>Perguntas para a Atividade de Grupo)</a:t>
            </a:r>
            <a:endParaRPr lang="en-US" sz="1400" b="1" dirty="0"/>
          </a:p>
        </p:txBody>
      </p:sp>
    </p:spTree>
    <p:extLst>
      <p:ext uri="{BB962C8B-B14F-4D97-AF65-F5344CB8AC3E}">
        <p14:creationId xmlns:p14="http://schemas.microsoft.com/office/powerpoint/2010/main" val="4180972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Mostre o diapositivo para reforçar a mensagem de que cada grupo deve responder apenas a uma das quatro perguntas e para limitar a resposta do grupo a uma única folha de </a:t>
            </a:r>
            <a:r>
              <a:rPr lang="pt-PT" sz="1400" dirty="0" err="1"/>
              <a:t>flip</a:t>
            </a:r>
            <a:r>
              <a:rPr lang="pt-PT" sz="1400" dirty="0"/>
              <a:t> </a:t>
            </a:r>
            <a:r>
              <a:rPr lang="pt-PT" sz="1400" dirty="0" err="1"/>
              <a:t>chart</a:t>
            </a:r>
            <a:r>
              <a:rPr lang="pt-PT" sz="1400" dirty="0"/>
              <a:t>. Note que eles têm apenas 15 minutos para o debate de grupo e a preparação dos seus </a:t>
            </a:r>
            <a:r>
              <a:rPr lang="pt-PT" sz="1400" dirty="0" err="1"/>
              <a:t>flip</a:t>
            </a:r>
            <a:r>
              <a:rPr lang="pt-PT" sz="1400" dirty="0"/>
              <a:t> </a:t>
            </a:r>
            <a:r>
              <a:rPr lang="pt-PT" sz="1400" dirty="0" err="1"/>
              <a:t>charts</a:t>
            </a:r>
            <a:r>
              <a:rPr lang="pt-PT" sz="1400" dirty="0"/>
              <a:t>. Poderá ser necessário rever o diapositivo anterior se todos os grupos não tiverem anotado a pergunta que lhes foi atribuída.</a:t>
            </a:r>
            <a:endParaRPr lang="en-US" sz="1400" dirty="0"/>
          </a:p>
        </p:txBody>
      </p:sp>
    </p:spTree>
    <p:extLst>
      <p:ext uri="{BB962C8B-B14F-4D97-AF65-F5344CB8AC3E}">
        <p14:creationId xmlns:p14="http://schemas.microsoft.com/office/powerpoint/2010/main" val="259534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pt-PT" sz="1400" dirty="0"/>
              <a:t>Reproduza o vídeo, clicando na imagem no ecrã, no separador “apresentação de diapositivos". Clique em “</a:t>
            </a:r>
            <a:r>
              <a:rPr lang="pt-PT" sz="1400" dirty="0" err="1"/>
              <a:t>cc</a:t>
            </a:r>
            <a:r>
              <a:rPr lang="pt-PT" sz="1400" dirty="0"/>
              <a:t>” no vídeo para ver as legendas.</a:t>
            </a:r>
            <a:endParaRPr lang="en-US" sz="1400" dirty="0"/>
          </a:p>
          <a:p>
            <a:endParaRPr lang="en-US" sz="1400" dirty="0"/>
          </a:p>
          <a:p>
            <a:r>
              <a:rPr lang="en-US" sz="1400" dirty="0"/>
              <a:t>YouTube: </a:t>
            </a:r>
            <a:r>
              <a:rPr lang="en-US" sz="1400" dirty="0">
                <a:hlinkClick r:id="rId3"/>
              </a:rPr>
              <a:t>https://www.youtube.com/watch?v=pMmJJMmOdok</a:t>
            </a:r>
            <a:endParaRPr lang="en-US" sz="1400" dirty="0"/>
          </a:p>
        </p:txBody>
      </p:sp>
    </p:spTree>
    <p:extLst>
      <p:ext uri="{BB962C8B-B14F-4D97-AF65-F5344CB8AC3E}">
        <p14:creationId xmlns:p14="http://schemas.microsoft.com/office/powerpoint/2010/main" val="3165765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Questione o grupo ao qual foi atribuída esta pergunta. Uma vez respondida, compare a sua resposta com a resposta global que se segue no próximo diapositivo.</a:t>
            </a:r>
            <a:endParaRPr lang="en-US" sz="1400" dirty="0"/>
          </a:p>
          <a:p>
            <a:endParaRPr lang="en-US" sz="1400" dirty="0"/>
          </a:p>
          <a:p>
            <a:r>
              <a:rPr lang="en-US" sz="1400" b="1" dirty="0"/>
              <a:t>Nota</a:t>
            </a:r>
            <a:r>
              <a:rPr lang="en-US" sz="1400" dirty="0"/>
              <a:t>: </a:t>
            </a:r>
            <a:r>
              <a:rPr lang="pt-PT" sz="1400" dirty="0"/>
              <a:t>Para respeitar o tempo previsto, não permita o debate entre grupos até que tenha apresentado as respostas modelo.</a:t>
            </a:r>
            <a:r>
              <a:rPr lang="en-US" sz="1400" dirty="0"/>
              <a:t> </a:t>
            </a:r>
          </a:p>
        </p:txBody>
      </p:sp>
    </p:spTree>
    <p:extLst>
      <p:ext uri="{BB962C8B-B14F-4D97-AF65-F5344CB8AC3E}">
        <p14:creationId xmlns:p14="http://schemas.microsoft.com/office/powerpoint/2010/main" val="2399295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pt-PT" sz="1400" dirty="0"/>
              <a:t>O ponto-chave deste dispositivo é destacar o ponto fundamental de que a utilização informada da Esfera significa a utilização de toda a Esfera - não apenas os quatro capítulos técnicos se for um trabalhador de campo, e não apenas os capítulos de base se for um responsável pela proteção. Importa referir que as questões relacionadas com proteção, participação e planeamento no sentido de uma resposta com dignidade e controlo das pessoas sobre a sua própria vida foram todas referenciadas no vídeo. A coordenação que é referenciada na Norma Humanitária Essencial foi realçada, juntamente com a necessidade de serviços de qualidade nos setores técnicos.</a:t>
            </a:r>
          </a:p>
        </p:txBody>
      </p:sp>
    </p:spTree>
    <p:extLst>
      <p:ext uri="{BB962C8B-B14F-4D97-AF65-F5344CB8AC3E}">
        <p14:creationId xmlns:p14="http://schemas.microsoft.com/office/powerpoint/2010/main" val="182934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400" dirty="0"/>
              <a:t>Questione o grupo ao qual foi atribuída esta pergunta. Tal como descrito anteriormente, peça-lhes que ouçam e reflitam sobre as suas principais conclusões. Utilize o seguinte diapositivo para confirmar as suas respostas ou para preencher as lacunas que possam ter negligenciado.</a:t>
            </a:r>
            <a:endParaRPr lang="en-US" sz="1400" dirty="0"/>
          </a:p>
        </p:txBody>
      </p:sp>
    </p:spTree>
    <p:extLst>
      <p:ext uri="{BB962C8B-B14F-4D97-AF65-F5344CB8AC3E}">
        <p14:creationId xmlns:p14="http://schemas.microsoft.com/office/powerpoint/2010/main" val="1784661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stretch>
            <a:fillRect/>
          </a:stretch>
        </p:blipFill>
        <p:spPr>
          <a:xfrm>
            <a:off x="6784933" y="549907"/>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stretch>
            <a:fillRect/>
          </a:stretch>
        </p:blipFill>
        <p:spPr>
          <a:xfrm>
            <a:off x="476628" y="-186"/>
            <a:ext cx="5870575" cy="2783162"/>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427385323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57594" cy="9824840"/>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3721119" y="3557851"/>
            <a:ext cx="4836076" cy="2187856"/>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 name="pasted-image.pdf" descr="pasted-image.pdf"/>
          <p:cNvPicPr>
            <a:picLocks noChangeAspect="1"/>
          </p:cNvPicPr>
          <p:nvPr/>
        </p:nvPicPr>
        <p:blipFill>
          <a:blip r:embed="rId9"/>
          <a:stretch>
            <a:fillRect/>
          </a:stretch>
        </p:blipFill>
        <p:spPr>
          <a:xfrm>
            <a:off x="522445" y="8400288"/>
            <a:ext cx="2443489" cy="1071258"/>
          </a:xfrm>
          <a:prstGeom prst="rect">
            <a:avLst/>
          </a:prstGeom>
          <a:ln w="12700">
            <a:miter lim="400000"/>
          </a:ln>
        </p:spPr>
      </p:pic>
      <p:pic>
        <p:nvPicPr>
          <p:cNvPr id="5" name="pasted-image.pdf" descr="pasted-image.pdf"/>
          <p:cNvPicPr>
            <a:picLocks noChangeAspect="1"/>
          </p:cNvPicPr>
          <p:nvPr/>
        </p:nvPicPr>
        <p:blipFill>
          <a:blip r:embed="rId10"/>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3" r:id="rId5"/>
    <p:sldLayoutId id="2147483654" r:id="rId6"/>
    <p:sldLayoutId id="2147483658" r:id="rId7"/>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pMmJJMmOdok?feature=oembed"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7448568" y="384629"/>
            <a:ext cx="8576291" cy="1587612"/>
          </a:xfrm>
          <a:prstGeom prst="rect">
            <a:avLst/>
          </a:prstGeom>
        </p:spPr>
        <p:txBody>
          <a:bodyPr>
            <a:normAutofit fontScale="90000"/>
          </a:bodyPr>
          <a:lstStyle/>
          <a:p>
            <a:pPr defTabSz="521910">
              <a:defRPr sz="4000"/>
            </a:pPr>
            <a:r>
              <a:rPr lang="pt-PT" sz="7200" dirty="0"/>
              <a:t>Utilização da Esfera na prática</a:t>
            </a:r>
            <a:endParaRPr sz="7200" dirty="0"/>
          </a:p>
        </p:txBody>
      </p:sp>
      <p:sp>
        <p:nvSpPr>
          <p:cNvPr id="2" name="TextBox 1">
            <a:extLst>
              <a:ext uri="{FF2B5EF4-FFF2-40B4-BE49-F238E27FC236}">
                <a16:creationId xmlns:a16="http://schemas.microsoft.com/office/drawing/2014/main" id="{B297A1C1-AF7F-4D42-94DC-D18174C6B125}"/>
              </a:ext>
            </a:extLst>
          </p:cNvPr>
          <p:cNvSpPr txBox="1"/>
          <p:nvPr/>
        </p:nvSpPr>
        <p:spPr>
          <a:xfrm>
            <a:off x="14546858" y="9179176"/>
            <a:ext cx="250389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chemeClr val="bg1"/>
                </a:solidFill>
                <a:effectLst/>
                <a:uFillTx/>
                <a:latin typeface="Open Sans Regular"/>
                <a:ea typeface="Open Sans Regular"/>
                <a:cs typeface="Open Sans Regular"/>
                <a:sym typeface="Open Sans Regular"/>
              </a:rPr>
              <a:t>Kieran Doherty / Oxfam</a:t>
            </a:r>
          </a:p>
        </p:txBody>
      </p:sp>
      <p:pic>
        <p:nvPicPr>
          <p:cNvPr id="3" name="Picture 2" descr="Image result for rohingya influx unhcr photo">
            <a:extLst>
              <a:ext uri="{FF2B5EF4-FFF2-40B4-BE49-F238E27FC236}">
                <a16:creationId xmlns:a16="http://schemas.microsoft.com/office/drawing/2014/main" id="{137320D5-5F24-43CE-8C32-6FFB7220286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98897" y="2888733"/>
            <a:ext cx="16342468" cy="62904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61B7DE5-5497-4752-BEC7-7981AA35824B}"/>
              </a:ext>
            </a:extLst>
          </p:cNvPr>
          <p:cNvSpPr/>
          <p:nvPr/>
        </p:nvSpPr>
        <p:spPr>
          <a:xfrm>
            <a:off x="0" y="9316216"/>
            <a:ext cx="17340263" cy="369332"/>
          </a:xfrm>
          <a:prstGeom prst="rect">
            <a:avLst/>
          </a:prstGeom>
        </p:spPr>
        <p:txBody>
          <a:bodyPr wrap="square">
            <a:spAutoFit/>
          </a:bodyPr>
          <a:lstStyle/>
          <a:p>
            <a:r>
              <a:rPr lang="pt-PT" dirty="0">
                <a:solidFill>
                  <a:srgbClr val="00B297"/>
                </a:solidFill>
              </a:rPr>
              <a:t>Milhares de novos refugiados rohingya atravessam a fronteira perto da aldeia de </a:t>
            </a:r>
            <a:r>
              <a:rPr lang="pt-PT" dirty="0" err="1">
                <a:solidFill>
                  <a:srgbClr val="00B297"/>
                </a:solidFill>
              </a:rPr>
              <a:t>Anzuman</a:t>
            </a:r>
            <a:r>
              <a:rPr lang="pt-PT" dirty="0">
                <a:solidFill>
                  <a:srgbClr val="00B297"/>
                </a:solidFill>
              </a:rPr>
              <a:t> Para, em </a:t>
            </a:r>
            <a:r>
              <a:rPr lang="pt-PT" dirty="0" err="1">
                <a:solidFill>
                  <a:srgbClr val="00B297"/>
                </a:solidFill>
              </a:rPr>
              <a:t>Palong</a:t>
            </a:r>
            <a:r>
              <a:rPr lang="pt-PT" dirty="0">
                <a:solidFill>
                  <a:srgbClr val="00B297"/>
                </a:solidFill>
              </a:rPr>
              <a:t> </a:t>
            </a:r>
            <a:r>
              <a:rPr lang="pt-PT" dirty="0" err="1">
                <a:solidFill>
                  <a:srgbClr val="00B297"/>
                </a:solidFill>
              </a:rPr>
              <a:t>Khali</a:t>
            </a:r>
            <a:r>
              <a:rPr lang="pt-PT" dirty="0">
                <a:solidFill>
                  <a:srgbClr val="00B297"/>
                </a:solidFill>
              </a:rPr>
              <a:t>, no Bangladesh, 2017. </a:t>
            </a:r>
            <a:r>
              <a:rPr lang="pt-PT" dirty="0" err="1">
                <a:solidFill>
                  <a:srgbClr val="00B297"/>
                </a:solidFill>
              </a:rPr>
              <a:t>ACNUR/Roger</a:t>
            </a:r>
            <a:r>
              <a:rPr lang="pt-PT" dirty="0">
                <a:solidFill>
                  <a:srgbClr val="00B297"/>
                </a:solidFill>
              </a:rPr>
              <a:t> Arnold</a:t>
            </a:r>
            <a:endParaRPr lang="en-US" dirty="0">
              <a:solidFill>
                <a:srgbClr val="00B297"/>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4DE37-1F04-4666-AEA8-9A690FF5CDBA}"/>
              </a:ext>
            </a:extLst>
          </p:cNvPr>
          <p:cNvSpPr>
            <a:spLocks noGrp="1"/>
          </p:cNvSpPr>
          <p:nvPr>
            <p:ph type="title"/>
          </p:nvPr>
        </p:nvSpPr>
        <p:spPr/>
        <p:txBody>
          <a:bodyPr/>
          <a:lstStyle/>
          <a:p>
            <a:r>
              <a:rPr lang="pt-PT" dirty="0">
                <a:solidFill>
                  <a:srgbClr val="000000"/>
                </a:solidFill>
              </a:rPr>
              <a:t>Alguns exemplos do vídeo:</a:t>
            </a:r>
          </a:p>
        </p:txBody>
      </p:sp>
      <p:sp>
        <p:nvSpPr>
          <p:cNvPr id="3" name="Slide Number Placeholder 2">
            <a:extLst>
              <a:ext uri="{FF2B5EF4-FFF2-40B4-BE49-F238E27FC236}">
                <a16:creationId xmlns:a16="http://schemas.microsoft.com/office/drawing/2014/main" id="{20015095-1B4F-427C-870D-6C48587DFF5A}"/>
              </a:ext>
            </a:extLst>
          </p:cNvPr>
          <p:cNvSpPr>
            <a:spLocks noGrp="1"/>
          </p:cNvSpPr>
          <p:nvPr>
            <p:ph type="sldNum" sz="quarter" idx="2"/>
          </p:nvPr>
        </p:nvSpPr>
        <p:spPr/>
        <p:txBody>
          <a:bodyPr/>
          <a:lstStyle/>
          <a:p>
            <a:fld id="{86CB4B4D-7CA3-9044-876B-883B54F8677D}" type="slidenum">
              <a:rPr lang="en-US" smtClean="0"/>
              <a:t>10</a:t>
            </a:fld>
            <a:endParaRPr lang="en-US" dirty="0"/>
          </a:p>
        </p:txBody>
      </p:sp>
      <p:sp>
        <p:nvSpPr>
          <p:cNvPr id="4" name="Text Placeholder 2">
            <a:extLst>
              <a:ext uri="{FF2B5EF4-FFF2-40B4-BE49-F238E27FC236}">
                <a16:creationId xmlns:a16="http://schemas.microsoft.com/office/drawing/2014/main" id="{AC24B1E9-CEBF-431C-91E6-7B9E65200497}"/>
              </a:ext>
            </a:extLst>
          </p:cNvPr>
          <p:cNvSpPr txBox="1">
            <a:spLocks/>
          </p:cNvSpPr>
          <p:nvPr/>
        </p:nvSpPr>
        <p:spPr>
          <a:xfrm>
            <a:off x="980845" y="1392096"/>
            <a:ext cx="15821255" cy="69518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742950" indent="-742950" hangingPunct="1">
              <a:buSzPct val="110000"/>
              <a:buFont typeface="+mj-lt"/>
              <a:buAutoNum type="arabicPeriod"/>
            </a:pPr>
            <a:r>
              <a:rPr lang="pt-PT" sz="4200" dirty="0">
                <a:solidFill>
                  <a:srgbClr val="000000"/>
                </a:solidFill>
              </a:rPr>
              <a:t>A coordenação foi destacada para os mesmos serviços a serem prestados em todo o campo - </a:t>
            </a:r>
            <a:r>
              <a:rPr lang="pt-PT" sz="4200" b="1" dirty="0">
                <a:solidFill>
                  <a:srgbClr val="000000"/>
                </a:solidFill>
              </a:rPr>
              <a:t>Compromisso 6 da </a:t>
            </a:r>
            <a:r>
              <a:rPr lang="pt-PT" sz="4200" b="1" dirty="0" err="1">
                <a:solidFill>
                  <a:srgbClr val="000000"/>
                </a:solidFill>
              </a:rPr>
              <a:t>CHS</a:t>
            </a:r>
            <a:endParaRPr lang="en-US" sz="4200" b="1" dirty="0">
              <a:solidFill>
                <a:srgbClr val="000000"/>
              </a:solidFill>
            </a:endParaRPr>
          </a:p>
          <a:p>
            <a:pPr marL="742950" indent="-742950" hangingPunct="1">
              <a:buSzPct val="110000"/>
              <a:buFont typeface="+mj-lt"/>
              <a:buAutoNum type="arabicPeriod"/>
            </a:pPr>
            <a:r>
              <a:rPr lang="pt-PT" sz="4200" dirty="0">
                <a:solidFill>
                  <a:srgbClr val="000000"/>
                </a:solidFill>
              </a:rPr>
              <a:t>Informação e participação das próprias pessoas para controlo das suas próprias vidas - </a:t>
            </a:r>
            <a:r>
              <a:rPr lang="pt-PT" sz="4200" b="1" dirty="0">
                <a:solidFill>
                  <a:srgbClr val="000000"/>
                </a:solidFill>
              </a:rPr>
              <a:t>Compromisso 4 da </a:t>
            </a:r>
            <a:r>
              <a:rPr lang="pt-PT" sz="4200" b="1" dirty="0" err="1">
                <a:solidFill>
                  <a:srgbClr val="000000"/>
                </a:solidFill>
              </a:rPr>
              <a:t>CHS</a:t>
            </a:r>
            <a:endParaRPr lang="en-US" sz="4200" b="1" dirty="0">
              <a:solidFill>
                <a:srgbClr val="000000"/>
              </a:solidFill>
            </a:endParaRPr>
          </a:p>
          <a:p>
            <a:pPr marL="742950" indent="-742950" hangingPunct="1">
              <a:buSzPct val="110000"/>
              <a:buFont typeface="+mj-lt"/>
              <a:buAutoNum type="arabicPeriod"/>
            </a:pPr>
            <a:r>
              <a:rPr lang="pt-PT" sz="4200" dirty="0">
                <a:solidFill>
                  <a:srgbClr val="000000"/>
                </a:solidFill>
              </a:rPr>
              <a:t>Água e latrinas a serem providenciadas perto de abrigos - </a:t>
            </a:r>
            <a:r>
              <a:rPr lang="pt-PT" sz="4200" b="1" dirty="0">
                <a:solidFill>
                  <a:srgbClr val="000000"/>
                </a:solidFill>
              </a:rPr>
              <a:t>capítulo WASH</a:t>
            </a:r>
            <a:endParaRPr lang="en-US" sz="4200" b="1" dirty="0">
              <a:solidFill>
                <a:srgbClr val="000000"/>
              </a:solidFill>
            </a:endParaRPr>
          </a:p>
          <a:p>
            <a:pPr marL="742950" indent="-742950" hangingPunct="1">
              <a:buSzPct val="110000"/>
              <a:buFont typeface="+mj-lt"/>
              <a:buAutoNum type="arabicPeriod"/>
            </a:pPr>
            <a:r>
              <a:rPr lang="pt-PT" sz="4200" dirty="0">
                <a:solidFill>
                  <a:srgbClr val="000000"/>
                </a:solidFill>
              </a:rPr>
              <a:t>As pessoas têm acesso a materiais de abrigo e a espaços  para construírem - </a:t>
            </a:r>
            <a:r>
              <a:rPr lang="pt-PT" sz="4200" b="1" dirty="0">
                <a:solidFill>
                  <a:srgbClr val="000000"/>
                </a:solidFill>
              </a:rPr>
              <a:t>capítulo Abrigo</a:t>
            </a:r>
            <a:endParaRPr lang="en-US" sz="4200" b="1" dirty="0">
              <a:solidFill>
                <a:srgbClr val="000000"/>
              </a:solidFill>
            </a:endParaRPr>
          </a:p>
        </p:txBody>
      </p:sp>
    </p:spTree>
    <p:extLst>
      <p:ext uri="{BB962C8B-B14F-4D97-AF65-F5344CB8AC3E}">
        <p14:creationId xmlns:p14="http://schemas.microsoft.com/office/powerpoint/2010/main" val="2124825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1170259" y="1765738"/>
            <a:ext cx="8092928" cy="6897524"/>
          </a:xfrm>
        </p:spPr>
        <p:txBody>
          <a:bodyPr>
            <a:normAutofit fontScale="90000"/>
          </a:bodyPr>
          <a:lstStyle/>
          <a:p>
            <a:pPr marL="855663" indent="-855663"/>
            <a:r>
              <a:rPr lang="en-US" dirty="0">
                <a:solidFill>
                  <a:srgbClr val="000000"/>
                </a:solidFill>
              </a:rPr>
              <a:t>3. </a:t>
            </a:r>
            <a:r>
              <a:rPr lang="pt-PT" dirty="0">
                <a:solidFill>
                  <a:srgbClr val="000000"/>
                </a:solidFill>
              </a:rPr>
              <a:t>Que </a:t>
            </a:r>
            <a:r>
              <a:rPr lang="pt-PT" u="sng" dirty="0">
                <a:solidFill>
                  <a:srgbClr val="000000"/>
                </a:solidFill>
              </a:rPr>
              <a:t>indicadores</a:t>
            </a:r>
            <a:r>
              <a:rPr lang="pt-PT" dirty="0">
                <a:solidFill>
                  <a:srgbClr val="000000"/>
                </a:solidFill>
              </a:rPr>
              <a:t> da Esfera para </a:t>
            </a:r>
            <a:r>
              <a:rPr lang="pt-PT" u="sng" dirty="0">
                <a:solidFill>
                  <a:srgbClr val="000000"/>
                </a:solidFill>
              </a:rPr>
              <a:t>WASH e abrigo</a:t>
            </a:r>
            <a:r>
              <a:rPr lang="pt-PT" dirty="0">
                <a:solidFill>
                  <a:srgbClr val="000000"/>
                </a:solidFill>
              </a:rPr>
              <a:t> não foram </a:t>
            </a:r>
            <a:r>
              <a:rPr lang="pt-PT" u="sng" dirty="0">
                <a:solidFill>
                  <a:srgbClr val="000000"/>
                </a:solidFill>
              </a:rPr>
              <a:t>provavelmente</a:t>
            </a:r>
            <a:r>
              <a:rPr lang="pt-PT" dirty="0">
                <a:solidFill>
                  <a:srgbClr val="000000"/>
                </a:solidFill>
              </a:rPr>
              <a:t> alcançados nestes dias e semanas iniciais?</a:t>
            </a:r>
            <a:br>
              <a:rPr lang="en-US" dirty="0">
                <a:solidFill>
                  <a:srgbClr val="000000"/>
                </a:solidFill>
              </a:rPr>
            </a:br>
            <a:br>
              <a:rPr lang="en-US" dirty="0">
                <a:solidFill>
                  <a:srgbClr val="000000"/>
                </a:solidFill>
              </a:rPr>
            </a:b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11</a:t>
            </a:fld>
            <a:endParaRPr lang="en-US" dirty="0"/>
          </a:p>
        </p:txBody>
      </p:sp>
      <p:sp>
        <p:nvSpPr>
          <p:cNvPr id="4" name="TextBox 3">
            <a:extLst>
              <a:ext uri="{FF2B5EF4-FFF2-40B4-BE49-F238E27FC236}">
                <a16:creationId xmlns:a16="http://schemas.microsoft.com/office/drawing/2014/main" id="{10520BBD-6CE4-4985-8069-23ECD02291CB}"/>
              </a:ext>
            </a:extLst>
          </p:cNvPr>
          <p:cNvSpPr txBox="1"/>
          <p:nvPr/>
        </p:nvSpPr>
        <p:spPr>
          <a:xfrm>
            <a:off x="11554326" y="1164861"/>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393635259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AD28E-E3AC-495A-9453-025E5FEF7A56}"/>
              </a:ext>
            </a:extLst>
          </p:cNvPr>
          <p:cNvSpPr>
            <a:spLocks noGrp="1"/>
          </p:cNvSpPr>
          <p:nvPr>
            <p:ph type="title"/>
          </p:nvPr>
        </p:nvSpPr>
        <p:spPr>
          <a:xfrm>
            <a:off x="392705" y="70423"/>
            <a:ext cx="16591790" cy="1130300"/>
          </a:xfrm>
        </p:spPr>
        <p:txBody>
          <a:bodyPr>
            <a:normAutofit fontScale="90000"/>
          </a:bodyPr>
          <a:lstStyle/>
          <a:p>
            <a:r>
              <a:rPr lang="pt-PT" dirty="0">
                <a:solidFill>
                  <a:srgbClr val="000000"/>
                </a:solidFill>
              </a:rPr>
              <a:t>Indicadores Esfera vs. realidade nos campos</a:t>
            </a:r>
            <a:endParaRPr lang="en-US" dirty="0">
              <a:solidFill>
                <a:srgbClr val="000000"/>
              </a:solidFill>
            </a:endParaRPr>
          </a:p>
        </p:txBody>
      </p:sp>
      <p:sp>
        <p:nvSpPr>
          <p:cNvPr id="3" name="Slide Number Placeholder 2">
            <a:extLst>
              <a:ext uri="{FF2B5EF4-FFF2-40B4-BE49-F238E27FC236}">
                <a16:creationId xmlns:a16="http://schemas.microsoft.com/office/drawing/2014/main" id="{0F7DBA56-51BE-434F-8112-33B944C409DB}"/>
              </a:ext>
            </a:extLst>
          </p:cNvPr>
          <p:cNvSpPr>
            <a:spLocks noGrp="1"/>
          </p:cNvSpPr>
          <p:nvPr>
            <p:ph type="sldNum" sz="quarter" idx="2"/>
          </p:nvPr>
        </p:nvSpPr>
        <p:spPr/>
        <p:txBody>
          <a:bodyPr/>
          <a:lstStyle/>
          <a:p>
            <a:fld id="{86CB4B4D-7CA3-9044-876B-883B54F8677D}" type="slidenum">
              <a:rPr lang="en-US" smtClean="0"/>
              <a:t>12</a:t>
            </a:fld>
            <a:endParaRPr lang="en-US" dirty="0"/>
          </a:p>
        </p:txBody>
      </p:sp>
      <p:graphicFrame>
        <p:nvGraphicFramePr>
          <p:cNvPr id="6" name="Table 5">
            <a:extLst>
              <a:ext uri="{FF2B5EF4-FFF2-40B4-BE49-F238E27FC236}">
                <a16:creationId xmlns:a16="http://schemas.microsoft.com/office/drawing/2014/main" id="{1FC760A9-47BB-4C53-AFC5-CC6D5618B4AD}"/>
              </a:ext>
            </a:extLst>
          </p:cNvPr>
          <p:cNvGraphicFramePr>
            <a:graphicFrameLocks noGrp="1"/>
          </p:cNvGraphicFramePr>
          <p:nvPr>
            <p:extLst>
              <p:ext uri="{D42A27DB-BD31-4B8C-83A1-F6EECF244321}">
                <p14:modId xmlns:p14="http://schemas.microsoft.com/office/powerpoint/2010/main" val="4065302474"/>
              </p:ext>
            </p:extLst>
          </p:nvPr>
        </p:nvGraphicFramePr>
        <p:xfrm>
          <a:off x="392705" y="972970"/>
          <a:ext cx="16628728" cy="7848600"/>
        </p:xfrm>
        <a:graphic>
          <a:graphicData uri="http://schemas.openxmlformats.org/drawingml/2006/table">
            <a:tbl>
              <a:tblPr firstRow="1" bandRow="1">
                <a:tableStyleId>{5940675A-B579-460E-94D1-54222C63F5DA}</a:tableStyleId>
              </a:tblPr>
              <a:tblGrid>
                <a:gridCol w="8211018">
                  <a:extLst>
                    <a:ext uri="{9D8B030D-6E8A-4147-A177-3AD203B41FA5}">
                      <a16:colId xmlns:a16="http://schemas.microsoft.com/office/drawing/2014/main" val="1720637425"/>
                    </a:ext>
                  </a:extLst>
                </a:gridCol>
                <a:gridCol w="8417710">
                  <a:extLst>
                    <a:ext uri="{9D8B030D-6E8A-4147-A177-3AD203B41FA5}">
                      <a16:colId xmlns:a16="http://schemas.microsoft.com/office/drawing/2014/main" val="3131008275"/>
                    </a:ext>
                  </a:extLst>
                </a:gridCol>
              </a:tblGrid>
              <a:tr h="0">
                <a:tc>
                  <a:txBody>
                    <a:bodyPr/>
                    <a:lstStyle/>
                    <a:p>
                      <a:r>
                        <a:rPr lang="pt-PT" sz="3500" b="1" noProof="0">
                          <a:solidFill>
                            <a:srgbClr val="000000"/>
                          </a:solidFill>
                          <a:latin typeface="Open Sans" panose="020B0606030504020204" pitchFamily="34" charset="0"/>
                          <a:ea typeface="Open Sans" panose="020B0606030504020204" pitchFamily="34" charset="0"/>
                          <a:cs typeface="Open Sans" panose="020B0606030504020204" pitchFamily="34" charset="0"/>
                        </a:rPr>
                        <a:t>Exemplos de indicadores Esfera</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lang="pt-PT" sz="3500" b="1" i="0" u="none" strike="noStrike" cap="none" spc="0" baseline="0" noProof="0">
                          <a:ln>
                            <a:noFill/>
                          </a:ln>
                          <a:solidFill>
                            <a:srgbClr val="000000"/>
                          </a:solidFill>
                          <a:uFillTx/>
                          <a:latin typeface="Open Sans" panose="020B0606030504020204" pitchFamily="34" charset="0"/>
                          <a:sym typeface="Open Sans Bold"/>
                        </a:rPr>
                        <a:t>Conforme avaliados no início de 2018</a:t>
                      </a:r>
                    </a:p>
                  </a:txBody>
                  <a:tcPr/>
                </a:tc>
                <a:extLst>
                  <a:ext uri="{0D108BD9-81ED-4DB2-BD59-A6C34878D82A}">
                    <a16:rowId xmlns:a16="http://schemas.microsoft.com/office/drawing/2014/main" val="1968856895"/>
                  </a:ext>
                </a:extLst>
              </a:tr>
              <a:tr h="0">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a:ln>
                            <a:noFill/>
                          </a:ln>
                          <a:solidFill>
                            <a:srgbClr val="000000"/>
                          </a:solidFill>
                          <a:effectLst/>
                          <a:uFillTx/>
                          <a:latin typeface="Open Sans Regular"/>
                          <a:ea typeface="Open Sans Regular"/>
                          <a:cs typeface="Open Sans Regular"/>
                          <a:sym typeface="Open Sans Regular"/>
                        </a:rPr>
                        <a:t>45m</a:t>
                      </a:r>
                      <a:r>
                        <a:rPr kumimoji="0" lang="pt-PT" sz="3700" b="0" i="0" u="none" strike="noStrike" cap="none" spc="0" normalizeH="0" baseline="30000" noProof="0">
                          <a:ln>
                            <a:noFill/>
                          </a:ln>
                          <a:solidFill>
                            <a:srgbClr val="000000"/>
                          </a:solidFill>
                          <a:effectLst/>
                          <a:uFillTx/>
                          <a:latin typeface="Open Sans Regular"/>
                          <a:ea typeface="Open Sans Regular"/>
                          <a:cs typeface="Open Sans Regular"/>
                          <a:sym typeface="Open Sans Regular"/>
                        </a:rPr>
                        <a:t>2</a:t>
                      </a:r>
                      <a:r>
                        <a:rPr kumimoji="0" lang="pt-PT" sz="3700" b="0" i="0" u="none" strike="noStrike" cap="none" spc="0" normalizeH="0" baseline="0" noProof="0">
                          <a:ln>
                            <a:noFill/>
                          </a:ln>
                          <a:solidFill>
                            <a:srgbClr val="000000"/>
                          </a:solidFill>
                          <a:effectLst/>
                          <a:uFillTx/>
                          <a:latin typeface="Open Sans Regular"/>
                          <a:ea typeface="Open Sans Regular"/>
                          <a:cs typeface="Open Sans Regular"/>
                          <a:sym typeface="Open Sans Regular"/>
                        </a:rPr>
                        <a:t> por pessoa em todo o local</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a:ln>
                            <a:noFill/>
                          </a:ln>
                          <a:solidFill>
                            <a:srgbClr val="FF0000"/>
                          </a:solidFill>
                          <a:effectLst/>
                          <a:uFillTx/>
                          <a:latin typeface="Open Sans Regular"/>
                          <a:sym typeface="Open Sans Bold"/>
                        </a:rPr>
                        <a:t>9.5</a:t>
                      </a:r>
                      <a:r>
                        <a:rPr kumimoji="0" lang="pt-PT" sz="3700" b="0" i="0" u="none" strike="noStrike" cap="none" spc="0" normalizeH="0" baseline="0" noProof="0">
                          <a:ln>
                            <a:noFill/>
                          </a:ln>
                          <a:solidFill>
                            <a:srgbClr val="FF0000"/>
                          </a:solidFill>
                          <a:effectLst/>
                          <a:uFillTx/>
                          <a:latin typeface="Open Sans Regular"/>
                          <a:ea typeface="Open Sans Regular"/>
                          <a:cs typeface="Open Sans Regular"/>
                          <a:sym typeface="Open Sans Regular"/>
                        </a:rPr>
                        <a:t>m</a:t>
                      </a:r>
                      <a:r>
                        <a:rPr kumimoji="0" lang="pt-PT" sz="3700" b="0" i="0" u="none" strike="noStrike" cap="none" spc="0" normalizeH="0" baseline="30000" noProof="0">
                          <a:ln>
                            <a:noFill/>
                          </a:ln>
                          <a:solidFill>
                            <a:srgbClr val="FF0000"/>
                          </a:solidFill>
                          <a:effectLst/>
                          <a:uFillTx/>
                          <a:latin typeface="Open Sans Regular"/>
                          <a:ea typeface="Open Sans Regular"/>
                          <a:cs typeface="Open Sans Regular"/>
                          <a:sym typeface="Open Sans Regular"/>
                        </a:rPr>
                        <a:t>2</a:t>
                      </a:r>
                      <a:r>
                        <a:rPr kumimoji="0" lang="pt-PT" sz="3700" b="0" i="0" u="none" strike="noStrike" cap="none" spc="0" normalizeH="0" baseline="0" noProof="0">
                          <a:ln>
                            <a:noFill/>
                          </a:ln>
                          <a:solidFill>
                            <a:srgbClr val="FF0000"/>
                          </a:solidFill>
                          <a:effectLst/>
                          <a:uFillTx/>
                          <a:latin typeface="Open Sans Regular"/>
                          <a:ea typeface="Open Sans Regular"/>
                          <a:cs typeface="Open Sans Regular"/>
                          <a:sym typeface="Open Sans Regular"/>
                        </a:rPr>
                        <a:t> por pessoa em todo o local</a:t>
                      </a:r>
                    </a:p>
                  </a:txBody>
                  <a:tcPr/>
                </a:tc>
                <a:extLst>
                  <a:ext uri="{0D108BD9-81ED-4DB2-BD59-A6C34878D82A}">
                    <a16:rowId xmlns:a16="http://schemas.microsoft.com/office/drawing/2014/main" val="1119350874"/>
                  </a:ext>
                </a:extLst>
              </a:tr>
              <a:tr h="569022">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dirty="0">
                          <a:ln>
                            <a:noFill/>
                          </a:ln>
                          <a:solidFill>
                            <a:srgbClr val="000000"/>
                          </a:solidFill>
                          <a:effectLst/>
                          <a:uFillTx/>
                          <a:latin typeface="Open Sans Regular"/>
                          <a:sym typeface="Open Sans Bold"/>
                        </a:rPr>
                        <a:t>Gradiente do local &lt;5% de declive (nota de orientação)</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a:ln>
                            <a:noFill/>
                          </a:ln>
                          <a:solidFill>
                            <a:srgbClr val="FF0000"/>
                          </a:solidFill>
                          <a:effectLst/>
                          <a:uFillTx/>
                          <a:latin typeface="Open Sans Regular"/>
                          <a:sym typeface="Open Sans Bold"/>
                        </a:rPr>
                        <a:t>A maioria dos sítios com mais de 100% de inclinação (1/1 como uma fração)</a:t>
                      </a:r>
                    </a:p>
                  </a:txBody>
                  <a:tcPr/>
                </a:tc>
                <a:extLst>
                  <a:ext uri="{0D108BD9-81ED-4DB2-BD59-A6C34878D82A}">
                    <a16:rowId xmlns:a16="http://schemas.microsoft.com/office/drawing/2014/main" val="1246152567"/>
                  </a:ext>
                </a:extLst>
              </a:tr>
              <a:tr h="1087182">
                <a:tc>
                  <a:txBody>
                    <a:bodyPr/>
                    <a:lstStyle/>
                    <a:p>
                      <a:r>
                        <a:rPr kumimoji="0" lang="pt-PT" sz="3700" b="0" i="0" u="none" strike="noStrike" cap="none" spc="0" normalizeH="0" baseline="0" noProof="0">
                          <a:ln>
                            <a:noFill/>
                          </a:ln>
                          <a:solidFill>
                            <a:srgbClr val="000000"/>
                          </a:solidFill>
                          <a:effectLst/>
                          <a:uFillTx/>
                          <a:latin typeface="Open Sans Regular"/>
                          <a:ea typeface="Open Sans Regular"/>
                          <a:cs typeface="Open Sans Regular"/>
                          <a:sym typeface="Open Sans Regular"/>
                        </a:rPr>
                        <a:t>Percentagem de abrigos em áreas sem ameaças, riscos e perigos, naturais ou provocados pelo homem, conhecidos ou mínimos</a:t>
                      </a:r>
                      <a:endParaRPr kumimoji="0" lang="pt-PT" sz="3700" b="0" i="0" u="none" strike="noStrike" cap="none" spc="0" normalizeH="0" baseline="0" noProof="0">
                        <a:ln>
                          <a:noFill/>
                        </a:ln>
                        <a:solidFill>
                          <a:srgbClr val="000000"/>
                        </a:solidFill>
                        <a:effectLst/>
                        <a:uFillTx/>
                        <a:latin typeface="Open Sans Regular"/>
                        <a:ea typeface="Open Sans" panose="020B0606030504020204" pitchFamily="34" charset="0"/>
                        <a:cs typeface="Open Sans" panose="020B0606030504020204" pitchFamily="34" charset="0"/>
                        <a:sym typeface="Open Sans Bold"/>
                      </a:endParaRP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a:ln>
                            <a:noFill/>
                          </a:ln>
                          <a:solidFill>
                            <a:srgbClr val="FF0000"/>
                          </a:solidFill>
                          <a:effectLst/>
                          <a:uFillTx/>
                          <a:latin typeface="Open Sans Regular"/>
                          <a:ea typeface="Open Sans Regular"/>
                          <a:cs typeface="Open Sans Regular"/>
                          <a:sym typeface="Open Sans Regular"/>
                        </a:rPr>
                        <a:t>Todo o local em risco de inundação repentina; 300.000 pessoas em risco de deslizamentos de terras na época das monções </a:t>
                      </a:r>
                    </a:p>
                  </a:txBody>
                  <a:tcPr/>
                </a:tc>
                <a:extLst>
                  <a:ext uri="{0D108BD9-81ED-4DB2-BD59-A6C34878D82A}">
                    <a16:rowId xmlns:a16="http://schemas.microsoft.com/office/drawing/2014/main" val="1421844517"/>
                  </a:ext>
                </a:extLst>
              </a:tr>
              <a:tr h="0">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dirty="0">
                          <a:ln>
                            <a:noFill/>
                          </a:ln>
                          <a:solidFill>
                            <a:srgbClr val="000000"/>
                          </a:solidFill>
                          <a:effectLst/>
                          <a:uFillTx/>
                          <a:latin typeface="Open Sans Regular"/>
                          <a:ea typeface="Open Sans Regular"/>
                          <a:cs typeface="Open Sans Regular"/>
                          <a:sym typeface="Open Sans Regular"/>
                        </a:rPr>
                        <a:t>&lt;10 unidades de formação de colónias (UFC)/100 ml no ponto de entrega (contaminação com e-coli)</a:t>
                      </a:r>
                    </a:p>
                  </a:txBody>
                  <a:tcPr/>
                </a:tc>
                <a:tc>
                  <a:txBody>
                    <a:bodyPr/>
                    <a:lstStyle/>
                    <a:p>
                      <a:r>
                        <a:rPr kumimoji="0" lang="pt-PT" sz="3700" b="0" i="0" u="none" strike="noStrike" cap="none" spc="0" normalizeH="0" baseline="0" noProof="0">
                          <a:ln>
                            <a:noFill/>
                          </a:ln>
                          <a:solidFill>
                            <a:srgbClr val="FF0000"/>
                          </a:solidFill>
                          <a:effectLst/>
                          <a:uFillTx/>
                          <a:latin typeface="Open Sans Regular"/>
                          <a:sym typeface="Open Sans Bold"/>
                        </a:rPr>
                        <a:t>Cerca de 50% de todas as fontes de água têm &gt;10 UFC/100 ml</a:t>
                      </a:r>
                      <a:endParaRPr kumimoji="0" lang="pt-PT" sz="3700" b="0" i="0" u="none" strike="noStrike" cap="none" spc="0" normalizeH="0" baseline="0" noProof="0">
                        <a:ln>
                          <a:noFill/>
                        </a:ln>
                        <a:solidFill>
                          <a:srgbClr val="FF0000"/>
                        </a:solidFill>
                        <a:effectLst/>
                        <a:uFillTx/>
                        <a:latin typeface="Open Sans Regular"/>
                        <a:ea typeface="Open Sans" panose="020B0606030504020204" pitchFamily="34" charset="0"/>
                        <a:cs typeface="Open Sans" panose="020B0606030504020204" pitchFamily="34" charset="0"/>
                        <a:sym typeface="Open Sans Bold"/>
                      </a:endParaRPr>
                    </a:p>
                  </a:txBody>
                  <a:tcPr/>
                </a:tc>
                <a:extLst>
                  <a:ext uri="{0D108BD9-81ED-4DB2-BD59-A6C34878D82A}">
                    <a16:rowId xmlns:a16="http://schemas.microsoft.com/office/drawing/2014/main" val="1481281932"/>
                  </a:ext>
                </a:extLst>
              </a:tr>
              <a:tr h="532827">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a:ln>
                            <a:noFill/>
                          </a:ln>
                          <a:solidFill>
                            <a:srgbClr val="000000"/>
                          </a:solidFill>
                          <a:effectLst/>
                          <a:uFillTx/>
                          <a:latin typeface="Open Sans Regular"/>
                          <a:sym typeface="Open Sans Bold"/>
                        </a:rPr>
                        <a:t>250 g de sabão por pessoa por mês</a:t>
                      </a:r>
                      <a:endParaRPr kumimoji="0" lang="pt-PT" sz="3700" b="0" i="0" u="none" strike="noStrike" cap="none" spc="0" normalizeH="0" baseline="0" noProof="0">
                        <a:ln>
                          <a:noFill/>
                        </a:ln>
                        <a:solidFill>
                          <a:srgbClr val="000000"/>
                        </a:solidFill>
                        <a:effectLst/>
                        <a:uFillTx/>
                        <a:latin typeface="Open Sans Regular"/>
                        <a:ea typeface="Open Sans" panose="020B0606030504020204" pitchFamily="34" charset="0"/>
                        <a:cs typeface="Open Sans" panose="020B0606030504020204" pitchFamily="34" charset="0"/>
                        <a:sym typeface="Open Sans Bold"/>
                      </a:endParaRP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pt-PT" sz="3700" b="0" i="0" u="none" strike="noStrike" cap="none" spc="0" normalizeH="0" baseline="0" noProof="0" dirty="0">
                          <a:ln>
                            <a:noFill/>
                          </a:ln>
                          <a:solidFill>
                            <a:srgbClr val="FF0000"/>
                          </a:solidFill>
                          <a:effectLst/>
                          <a:uFillTx/>
                          <a:latin typeface="Open Sans Regular"/>
                          <a:ea typeface="Open Sans Regular"/>
                          <a:cs typeface="Open Sans Regular"/>
                          <a:sym typeface="Open Sans Regular"/>
                        </a:rPr>
                        <a:t>“Escassez de sabão”</a:t>
                      </a:r>
                    </a:p>
                  </a:txBody>
                  <a:tcPr/>
                </a:tc>
                <a:extLst>
                  <a:ext uri="{0D108BD9-81ED-4DB2-BD59-A6C34878D82A}">
                    <a16:rowId xmlns:a16="http://schemas.microsoft.com/office/drawing/2014/main" val="2372155242"/>
                  </a:ext>
                </a:extLst>
              </a:tr>
            </a:tbl>
          </a:graphicData>
        </a:graphic>
      </p:graphicFrame>
    </p:spTree>
    <p:extLst>
      <p:ext uri="{BB962C8B-B14F-4D97-AF65-F5344CB8AC3E}">
        <p14:creationId xmlns:p14="http://schemas.microsoft.com/office/powerpoint/2010/main" val="218099343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88B9E-FC85-4620-952C-F7D83DA38D68}"/>
              </a:ext>
            </a:extLst>
          </p:cNvPr>
          <p:cNvSpPr>
            <a:spLocks noGrp="1"/>
          </p:cNvSpPr>
          <p:nvPr>
            <p:ph type="title"/>
          </p:nvPr>
        </p:nvSpPr>
        <p:spPr>
          <a:xfrm>
            <a:off x="392704" y="70423"/>
            <a:ext cx="15814248" cy="1130300"/>
          </a:xfrm>
        </p:spPr>
        <p:txBody>
          <a:bodyPr>
            <a:normAutofit fontScale="90000"/>
          </a:bodyPr>
          <a:lstStyle/>
          <a:p>
            <a:r>
              <a:rPr lang="pt-PT" dirty="0">
                <a:solidFill>
                  <a:srgbClr val="000000"/>
                </a:solidFill>
              </a:rPr>
              <a:t>A contaminação da água era generalizada</a:t>
            </a:r>
            <a:endParaRPr lang="en-US" dirty="0">
              <a:solidFill>
                <a:srgbClr val="000000"/>
              </a:solidFill>
            </a:endParaRPr>
          </a:p>
        </p:txBody>
      </p:sp>
      <p:sp>
        <p:nvSpPr>
          <p:cNvPr id="3" name="Slide Number Placeholder 2">
            <a:extLst>
              <a:ext uri="{FF2B5EF4-FFF2-40B4-BE49-F238E27FC236}">
                <a16:creationId xmlns:a16="http://schemas.microsoft.com/office/drawing/2014/main" id="{477F786A-F659-4DE9-83FE-6ECD1B813554}"/>
              </a:ext>
            </a:extLst>
          </p:cNvPr>
          <p:cNvSpPr>
            <a:spLocks noGrp="1"/>
          </p:cNvSpPr>
          <p:nvPr>
            <p:ph type="sldNum" sz="quarter" idx="2"/>
          </p:nvPr>
        </p:nvSpPr>
        <p:spPr/>
        <p:txBody>
          <a:bodyPr/>
          <a:lstStyle/>
          <a:p>
            <a:fld id="{86CB4B4D-7CA3-9044-876B-883B54F8677D}" type="slidenum">
              <a:rPr lang="en-US" smtClean="0"/>
              <a:t>13</a:t>
            </a:fld>
            <a:endParaRPr lang="en-US" dirty="0"/>
          </a:p>
        </p:txBody>
      </p:sp>
      <p:pic>
        <p:nvPicPr>
          <p:cNvPr id="5" name="Picture 4">
            <a:extLst>
              <a:ext uri="{FF2B5EF4-FFF2-40B4-BE49-F238E27FC236}">
                <a16:creationId xmlns:a16="http://schemas.microsoft.com/office/drawing/2014/main" id="{5D1FE79F-DD1A-4CE7-9828-4ABF7D14A7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66359" y="1200723"/>
            <a:ext cx="14440593" cy="7326904"/>
          </a:xfrm>
          <a:prstGeom prst="rect">
            <a:avLst/>
          </a:prstGeom>
        </p:spPr>
      </p:pic>
      <p:sp>
        <p:nvSpPr>
          <p:cNvPr id="7" name="Rectangle 6">
            <a:extLst>
              <a:ext uri="{FF2B5EF4-FFF2-40B4-BE49-F238E27FC236}">
                <a16:creationId xmlns:a16="http://schemas.microsoft.com/office/drawing/2014/main" id="{CB3ADF79-DCFE-D846-9610-7998AD48D51A}"/>
              </a:ext>
            </a:extLst>
          </p:cNvPr>
          <p:cNvSpPr/>
          <p:nvPr/>
        </p:nvSpPr>
        <p:spPr>
          <a:xfrm>
            <a:off x="5486400" y="8552877"/>
            <a:ext cx="9739525" cy="707886"/>
          </a:xfrm>
          <a:prstGeom prst="rect">
            <a:avLst/>
          </a:prstGeom>
        </p:spPr>
        <p:txBody>
          <a:bodyPr wrap="square">
            <a:spAutoFit/>
          </a:bodyPr>
          <a:lstStyle/>
          <a:p>
            <a:pPr algn="r"/>
            <a:r>
              <a:rPr lang="en" sz="2000" dirty="0">
                <a:solidFill>
                  <a:srgbClr val="00B297"/>
                </a:solidFill>
              </a:rPr>
              <a:t> </a:t>
            </a:r>
            <a:r>
              <a:rPr lang="pt-PT" sz="2000" dirty="0">
                <a:solidFill>
                  <a:srgbClr val="00B297"/>
                </a:solidFill>
              </a:rPr>
              <a:t>Dos cidadãos de Mianmar deslocados à força em </a:t>
            </a:r>
            <a:r>
              <a:rPr lang="pt-PT" sz="2000" dirty="0" err="1">
                <a:solidFill>
                  <a:srgbClr val="00B297"/>
                </a:solidFill>
              </a:rPr>
              <a:t>Cox's</a:t>
            </a:r>
            <a:r>
              <a:rPr lang="pt-PT" sz="2000" dirty="0">
                <a:solidFill>
                  <a:srgbClr val="00B297"/>
                </a:solidFill>
              </a:rPr>
              <a:t> Bazar,</a:t>
            </a:r>
            <a:r>
              <a:rPr lang="en-GB" sz="2000" dirty="0">
                <a:solidFill>
                  <a:srgbClr val="00B297"/>
                </a:solidFill>
              </a:rPr>
              <a:t> Bangladesh: </a:t>
            </a:r>
            <a:r>
              <a:rPr lang="pt-PT" sz="2000" dirty="0">
                <a:solidFill>
                  <a:srgbClr val="00B297"/>
                </a:solidFill>
              </a:rPr>
              <a:t>Boletim do setor da saúde, 16 de novembro – 31 de dezembro de 2017</a:t>
            </a:r>
            <a:r>
              <a:rPr lang="en" sz="2000" dirty="0">
                <a:solidFill>
                  <a:srgbClr val="00B297"/>
                </a:solidFill>
              </a:rPr>
              <a:t> </a:t>
            </a:r>
          </a:p>
        </p:txBody>
      </p:sp>
    </p:spTree>
    <p:extLst>
      <p:ext uri="{BB962C8B-B14F-4D97-AF65-F5344CB8AC3E}">
        <p14:creationId xmlns:p14="http://schemas.microsoft.com/office/powerpoint/2010/main" val="186842078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76F84-E8D6-47B9-A19E-370C72038373}"/>
              </a:ext>
            </a:extLst>
          </p:cNvPr>
          <p:cNvSpPr>
            <a:spLocks noGrp="1"/>
          </p:cNvSpPr>
          <p:nvPr>
            <p:ph type="title"/>
          </p:nvPr>
        </p:nvSpPr>
        <p:spPr>
          <a:xfrm>
            <a:off x="447473" y="292384"/>
            <a:ext cx="13953493" cy="1130300"/>
          </a:xfrm>
        </p:spPr>
        <p:txBody>
          <a:bodyPr>
            <a:normAutofit fontScale="90000"/>
          </a:bodyPr>
          <a:lstStyle/>
          <a:p>
            <a:r>
              <a:rPr lang="pt-PT" dirty="0">
                <a:solidFill>
                  <a:srgbClr val="000000"/>
                </a:solidFill>
              </a:rPr>
              <a:t>Locais difíceis, condições insalubres</a:t>
            </a:r>
          </a:p>
        </p:txBody>
      </p:sp>
      <p:sp>
        <p:nvSpPr>
          <p:cNvPr id="3" name="Slide Number Placeholder 2">
            <a:extLst>
              <a:ext uri="{FF2B5EF4-FFF2-40B4-BE49-F238E27FC236}">
                <a16:creationId xmlns:a16="http://schemas.microsoft.com/office/drawing/2014/main" id="{C28B8745-79A2-4682-BC6B-A3E739B4E63A}"/>
              </a:ext>
            </a:extLst>
          </p:cNvPr>
          <p:cNvSpPr>
            <a:spLocks noGrp="1"/>
          </p:cNvSpPr>
          <p:nvPr>
            <p:ph type="sldNum" sz="quarter" idx="2"/>
          </p:nvPr>
        </p:nvSpPr>
        <p:spPr/>
        <p:txBody>
          <a:bodyPr/>
          <a:lstStyle/>
          <a:p>
            <a:fld id="{86CB4B4D-7CA3-9044-876B-883B54F8677D}" type="slidenum">
              <a:rPr lang="en-US" smtClean="0"/>
              <a:t>14</a:t>
            </a:fld>
            <a:endParaRPr lang="en-US" dirty="0"/>
          </a:p>
        </p:txBody>
      </p:sp>
      <p:pic>
        <p:nvPicPr>
          <p:cNvPr id="5" name="Picture 4">
            <a:extLst>
              <a:ext uri="{FF2B5EF4-FFF2-40B4-BE49-F238E27FC236}">
                <a16:creationId xmlns:a16="http://schemas.microsoft.com/office/drawing/2014/main" id="{F60A747F-6A1E-4396-9DED-3F040E8482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69962" y="1993392"/>
            <a:ext cx="12122828" cy="6659156"/>
          </a:xfrm>
          <a:prstGeom prst="rect">
            <a:avLst/>
          </a:prstGeom>
        </p:spPr>
      </p:pic>
      <p:sp>
        <p:nvSpPr>
          <p:cNvPr id="6" name="TextBox 5">
            <a:extLst>
              <a:ext uri="{FF2B5EF4-FFF2-40B4-BE49-F238E27FC236}">
                <a16:creationId xmlns:a16="http://schemas.microsoft.com/office/drawing/2014/main" id="{42C2CC7B-1DF9-44D1-95A3-D1A1B366D139}"/>
              </a:ext>
            </a:extLst>
          </p:cNvPr>
          <p:cNvSpPr txBox="1"/>
          <p:nvPr/>
        </p:nvSpPr>
        <p:spPr>
          <a:xfrm>
            <a:off x="14325580" y="8758335"/>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11D90C80-B337-494F-B3C5-70D384044697}"/>
              </a:ext>
            </a:extLst>
          </p:cNvPr>
          <p:cNvSpPr txBox="1"/>
          <p:nvPr/>
        </p:nvSpPr>
        <p:spPr>
          <a:xfrm>
            <a:off x="447472" y="1620928"/>
            <a:ext cx="4322489"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 área disponibilizada era muito difícil, demasiado íngreme e húmida, com muitas zonas de águas paradas abertas.</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81374530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8A7C0-A18F-4C0D-ACAD-3147AE303533}"/>
              </a:ext>
            </a:extLst>
          </p:cNvPr>
          <p:cNvSpPr>
            <a:spLocks noGrp="1"/>
          </p:cNvSpPr>
          <p:nvPr>
            <p:ph type="title"/>
          </p:nvPr>
        </p:nvSpPr>
        <p:spPr>
          <a:xfrm>
            <a:off x="392704" y="70423"/>
            <a:ext cx="16947559" cy="1130300"/>
          </a:xfrm>
        </p:spPr>
        <p:txBody>
          <a:bodyPr>
            <a:normAutofit fontScale="90000"/>
          </a:bodyPr>
          <a:lstStyle/>
          <a:p>
            <a:r>
              <a:rPr lang="pt-PT" dirty="0">
                <a:solidFill>
                  <a:srgbClr val="000000"/>
                </a:solidFill>
              </a:rPr>
              <a:t>Latrinas demasiado próximas de poços rasos</a:t>
            </a:r>
            <a:endParaRPr lang="en-US" dirty="0">
              <a:solidFill>
                <a:srgbClr val="000000"/>
              </a:solidFill>
            </a:endParaRPr>
          </a:p>
        </p:txBody>
      </p:sp>
      <p:sp>
        <p:nvSpPr>
          <p:cNvPr id="3" name="Slide Number Placeholder 2">
            <a:extLst>
              <a:ext uri="{FF2B5EF4-FFF2-40B4-BE49-F238E27FC236}">
                <a16:creationId xmlns:a16="http://schemas.microsoft.com/office/drawing/2014/main" id="{C8BCB680-D192-4B89-B85A-1710F73C43B4}"/>
              </a:ext>
            </a:extLst>
          </p:cNvPr>
          <p:cNvSpPr>
            <a:spLocks noGrp="1"/>
          </p:cNvSpPr>
          <p:nvPr>
            <p:ph type="sldNum" sz="quarter" idx="2"/>
          </p:nvPr>
        </p:nvSpPr>
        <p:spPr/>
        <p:txBody>
          <a:bodyPr/>
          <a:lstStyle/>
          <a:p>
            <a:fld id="{86CB4B4D-7CA3-9044-876B-883B54F8677D}" type="slidenum">
              <a:rPr lang="en-US" smtClean="0"/>
              <a:t>15</a:t>
            </a:fld>
            <a:endParaRPr lang="en-US" dirty="0"/>
          </a:p>
        </p:txBody>
      </p:sp>
      <p:pic>
        <p:nvPicPr>
          <p:cNvPr id="5" name="Picture 4">
            <a:extLst>
              <a:ext uri="{FF2B5EF4-FFF2-40B4-BE49-F238E27FC236}">
                <a16:creationId xmlns:a16="http://schemas.microsoft.com/office/drawing/2014/main" id="{8C3C34C2-D1A6-492F-AE4A-033EDB02C6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93506" y="1361872"/>
            <a:ext cx="12946758" cy="7155865"/>
          </a:xfrm>
          <a:prstGeom prst="rect">
            <a:avLst/>
          </a:prstGeom>
        </p:spPr>
      </p:pic>
      <p:sp>
        <p:nvSpPr>
          <p:cNvPr id="6" name="TextBox 5">
            <a:extLst>
              <a:ext uri="{FF2B5EF4-FFF2-40B4-BE49-F238E27FC236}">
                <a16:creationId xmlns:a16="http://schemas.microsoft.com/office/drawing/2014/main" id="{34F3BD6D-0E65-4FD5-A117-76493D67E53B}"/>
              </a:ext>
            </a:extLst>
          </p:cNvPr>
          <p:cNvSpPr txBox="1"/>
          <p:nvPr/>
        </p:nvSpPr>
        <p:spPr>
          <a:xfrm>
            <a:off x="14773053" y="8604382"/>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AEF2BBEE-51D2-44A6-9A38-59827F614906}"/>
              </a:ext>
            </a:extLst>
          </p:cNvPr>
          <p:cNvSpPr txBox="1"/>
          <p:nvPr/>
        </p:nvSpPr>
        <p:spPr>
          <a:xfrm>
            <a:off x="403334" y="928086"/>
            <a:ext cx="3990172" cy="74892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 área disponibilizada era demasiado pequena para cumprir os indicadores de planeamento do local - resultando em latrinas, poços rasos e pessoas, tudo apinhado.</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42859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65664-9990-4FDF-A2C3-FD294B950EF4}"/>
              </a:ext>
            </a:extLst>
          </p:cNvPr>
          <p:cNvSpPr>
            <a:spLocks noGrp="1"/>
          </p:cNvSpPr>
          <p:nvPr>
            <p:ph type="title"/>
          </p:nvPr>
        </p:nvSpPr>
        <p:spPr>
          <a:xfrm>
            <a:off x="392704" y="70423"/>
            <a:ext cx="16295096" cy="1130300"/>
          </a:xfrm>
        </p:spPr>
        <p:txBody>
          <a:bodyPr>
            <a:normAutofit fontScale="90000"/>
          </a:bodyPr>
          <a:lstStyle/>
          <a:p>
            <a:r>
              <a:rPr lang="pt-PT" dirty="0">
                <a:solidFill>
                  <a:srgbClr val="000000"/>
                </a:solidFill>
              </a:rPr>
              <a:t>No entanto, com iluminação e drenagem</a:t>
            </a:r>
            <a:r>
              <a:rPr lang="en-US" dirty="0">
                <a:solidFill>
                  <a:srgbClr val="000000"/>
                </a:solidFill>
              </a:rPr>
              <a:t> </a:t>
            </a:r>
          </a:p>
        </p:txBody>
      </p:sp>
      <p:sp>
        <p:nvSpPr>
          <p:cNvPr id="3" name="Slide Number Placeholder 2">
            <a:extLst>
              <a:ext uri="{FF2B5EF4-FFF2-40B4-BE49-F238E27FC236}">
                <a16:creationId xmlns:a16="http://schemas.microsoft.com/office/drawing/2014/main" id="{52D0CF67-DA8E-4AB6-B53B-C1B24CB3849F}"/>
              </a:ext>
            </a:extLst>
          </p:cNvPr>
          <p:cNvSpPr>
            <a:spLocks noGrp="1"/>
          </p:cNvSpPr>
          <p:nvPr>
            <p:ph type="sldNum" sz="quarter" idx="2"/>
          </p:nvPr>
        </p:nvSpPr>
        <p:spPr/>
        <p:txBody>
          <a:bodyPr/>
          <a:lstStyle/>
          <a:p>
            <a:fld id="{86CB4B4D-7CA3-9044-876B-883B54F8677D}" type="slidenum">
              <a:rPr lang="en-US" smtClean="0"/>
              <a:t>16</a:t>
            </a:fld>
            <a:endParaRPr lang="en-US" dirty="0"/>
          </a:p>
        </p:txBody>
      </p:sp>
      <p:pic>
        <p:nvPicPr>
          <p:cNvPr id="4" name="Picture 3" descr="A group of people on a dirt road&#10;&#10;Description generated with very high confidence">
            <a:extLst>
              <a:ext uri="{FF2B5EF4-FFF2-40B4-BE49-F238E27FC236}">
                <a16:creationId xmlns:a16="http://schemas.microsoft.com/office/drawing/2014/main" id="{A5795F17-9AAC-49F2-8D10-67A1CE2E0F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11694" y="1204706"/>
            <a:ext cx="11328569" cy="7344188"/>
          </a:xfrm>
          <a:prstGeom prst="rect">
            <a:avLst/>
          </a:prstGeom>
        </p:spPr>
      </p:pic>
      <p:sp>
        <p:nvSpPr>
          <p:cNvPr id="5" name="TextBox 4">
            <a:extLst>
              <a:ext uri="{FF2B5EF4-FFF2-40B4-BE49-F238E27FC236}">
                <a16:creationId xmlns:a16="http://schemas.microsoft.com/office/drawing/2014/main" id="{539B57F9-872E-4326-9D08-BF48F29DA37B}"/>
              </a:ext>
            </a:extLst>
          </p:cNvPr>
          <p:cNvSpPr txBox="1"/>
          <p:nvPr/>
        </p:nvSpPr>
        <p:spPr>
          <a:xfrm>
            <a:off x="14568213" y="8604382"/>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6" name="TextBox 5">
            <a:extLst>
              <a:ext uri="{FF2B5EF4-FFF2-40B4-BE49-F238E27FC236}">
                <a16:creationId xmlns:a16="http://schemas.microsoft.com/office/drawing/2014/main" id="{067462B7-7F3B-4AA9-9400-FEEA19492AF5}"/>
              </a:ext>
            </a:extLst>
          </p:cNvPr>
          <p:cNvSpPr txBox="1"/>
          <p:nvPr/>
        </p:nvSpPr>
        <p:spPr>
          <a:xfrm>
            <a:off x="695160" y="2055516"/>
            <a:ext cx="4516920"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pt-PT" sz="4000" dirty="0">
                <a:solidFill>
                  <a:srgbClr val="000000"/>
                </a:solidFill>
              </a:rPr>
              <a:t>Num curto espaço de tempo, foi colocada iluminação, foi efetuada drenagem adequada à volta dos poços e outras melhorias.</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66811270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1015484" y="1351026"/>
            <a:ext cx="8092928" cy="6654835"/>
          </a:xfrm>
        </p:spPr>
        <p:txBody>
          <a:bodyPr>
            <a:normAutofit fontScale="90000"/>
          </a:bodyPr>
          <a:lstStyle/>
          <a:p>
            <a:pPr marL="855663" indent="-855663"/>
            <a:r>
              <a:rPr lang="en-US" dirty="0">
                <a:solidFill>
                  <a:srgbClr val="000000"/>
                </a:solidFill>
              </a:rPr>
              <a:t>4. </a:t>
            </a:r>
            <a:r>
              <a:rPr lang="pt-PT" dirty="0">
                <a:solidFill>
                  <a:srgbClr val="000000"/>
                </a:solidFill>
              </a:rPr>
              <a:t>Que </a:t>
            </a:r>
            <a:r>
              <a:rPr lang="pt-PT" u="sng" dirty="0">
                <a:solidFill>
                  <a:srgbClr val="000000"/>
                </a:solidFill>
              </a:rPr>
              <a:t>indicadores</a:t>
            </a:r>
            <a:r>
              <a:rPr lang="pt-PT" dirty="0">
                <a:solidFill>
                  <a:srgbClr val="000000"/>
                </a:solidFill>
              </a:rPr>
              <a:t> da Esfera para </a:t>
            </a:r>
            <a:r>
              <a:rPr lang="pt-PT" u="sng" dirty="0">
                <a:solidFill>
                  <a:srgbClr val="000000"/>
                </a:solidFill>
              </a:rPr>
              <a:t>alimentação e saúde</a:t>
            </a:r>
            <a:r>
              <a:rPr lang="pt-PT" dirty="0">
                <a:solidFill>
                  <a:srgbClr val="000000"/>
                </a:solidFill>
              </a:rPr>
              <a:t> não foram </a:t>
            </a:r>
            <a:r>
              <a:rPr lang="pt-PT" u="sng" dirty="0">
                <a:solidFill>
                  <a:srgbClr val="000000"/>
                </a:solidFill>
              </a:rPr>
              <a:t>provavelmente</a:t>
            </a:r>
            <a:r>
              <a:rPr lang="pt-PT" dirty="0">
                <a:solidFill>
                  <a:srgbClr val="000000"/>
                </a:solidFill>
              </a:rPr>
              <a:t> alcançados nestes dias e semanas iniciais?</a:t>
            </a: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17</a:t>
            </a:fld>
            <a:endParaRPr lang="en-US" dirty="0"/>
          </a:p>
        </p:txBody>
      </p:sp>
      <p:sp>
        <p:nvSpPr>
          <p:cNvPr id="5" name="TextBox 4">
            <a:extLst>
              <a:ext uri="{FF2B5EF4-FFF2-40B4-BE49-F238E27FC236}">
                <a16:creationId xmlns:a16="http://schemas.microsoft.com/office/drawing/2014/main" id="{65CA5FB2-C3B3-4F4D-BBC3-10EBDEFD818B}"/>
              </a:ext>
            </a:extLst>
          </p:cNvPr>
          <p:cNvSpPr txBox="1"/>
          <p:nvPr/>
        </p:nvSpPr>
        <p:spPr>
          <a:xfrm>
            <a:off x="11396671" y="1747738"/>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171208778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4DE37-1F04-4666-AEA8-9A690FF5CDBA}"/>
              </a:ext>
            </a:extLst>
          </p:cNvPr>
          <p:cNvSpPr>
            <a:spLocks noGrp="1"/>
          </p:cNvSpPr>
          <p:nvPr>
            <p:ph type="title"/>
          </p:nvPr>
        </p:nvSpPr>
        <p:spPr/>
        <p:txBody>
          <a:bodyPr/>
          <a:lstStyle/>
          <a:p>
            <a:r>
              <a:rPr lang="pt-PT" dirty="0">
                <a:solidFill>
                  <a:srgbClr val="000000"/>
                </a:solidFill>
              </a:rPr>
              <a:t>Alguns exemplos</a:t>
            </a:r>
          </a:p>
        </p:txBody>
      </p:sp>
      <p:sp>
        <p:nvSpPr>
          <p:cNvPr id="3" name="Slide Number Placeholder 2">
            <a:extLst>
              <a:ext uri="{FF2B5EF4-FFF2-40B4-BE49-F238E27FC236}">
                <a16:creationId xmlns:a16="http://schemas.microsoft.com/office/drawing/2014/main" id="{20015095-1B4F-427C-870D-6C48587DFF5A}"/>
              </a:ext>
            </a:extLst>
          </p:cNvPr>
          <p:cNvSpPr>
            <a:spLocks noGrp="1"/>
          </p:cNvSpPr>
          <p:nvPr>
            <p:ph type="sldNum" sz="quarter" idx="2"/>
          </p:nvPr>
        </p:nvSpPr>
        <p:spPr>
          <a:xfrm>
            <a:off x="3390428" y="8809567"/>
            <a:ext cx="375103" cy="389915"/>
          </a:xfrm>
        </p:spPr>
        <p:txBody>
          <a:bodyPr/>
          <a:lstStyle/>
          <a:p>
            <a:fld id="{86CB4B4D-7CA3-9044-876B-883B54F8677D}" type="slidenum">
              <a:rPr lang="pt-PT" smtClean="0"/>
              <a:t>18</a:t>
            </a:fld>
            <a:endParaRPr lang="pt-PT" dirty="0"/>
          </a:p>
        </p:txBody>
      </p:sp>
      <p:sp>
        <p:nvSpPr>
          <p:cNvPr id="5" name="TextBox 4">
            <a:extLst>
              <a:ext uri="{FF2B5EF4-FFF2-40B4-BE49-F238E27FC236}">
                <a16:creationId xmlns:a16="http://schemas.microsoft.com/office/drawing/2014/main" id="{4187F480-8A64-47E3-93C2-29459995FEBB}"/>
              </a:ext>
            </a:extLst>
          </p:cNvPr>
          <p:cNvSpPr txBox="1"/>
          <p:nvPr/>
        </p:nvSpPr>
        <p:spPr>
          <a:xfrm>
            <a:off x="392704" y="1019287"/>
            <a:ext cx="8163629" cy="78585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Exemplos de indicadores Esfera</a:t>
            </a:r>
          </a:p>
          <a:p>
            <a:pPr marL="0" marR="0" indent="0" algn="ctr" defTabSz="584200" rtl="0" fontAlgn="auto" latinLnBrk="0" hangingPunct="0">
              <a:lnSpc>
                <a:spcPct val="100000"/>
              </a:lnSpc>
              <a:spcBef>
                <a:spcPts val="0"/>
              </a:spcBef>
              <a:spcAft>
                <a:spcPts val="0"/>
              </a:spcAft>
              <a:buClrTx/>
              <a:buSzTx/>
              <a:buFontTx/>
              <a:buNone/>
              <a:tabLst/>
            </a:pPr>
            <a:endParaRPr kumimoji="0" lang="pt-PT" sz="3600" b="0" i="0" u="none" strike="noStrike" cap="none" spc="0" normalizeH="0" baseline="0" dirty="0">
              <a:ln>
                <a:noFill/>
              </a:ln>
              <a:solidFill>
                <a:srgbClr val="000000"/>
              </a:solidFill>
              <a:effectLst/>
              <a:uFillTx/>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pt-PT" sz="3600" b="0" i="0" u="none" strike="noStrike" cap="none" spc="0" normalizeH="0" baseline="0" dirty="0">
                <a:ln>
                  <a:noFill/>
                </a:ln>
                <a:solidFill>
                  <a:srgbClr val="000000"/>
                </a:solidFill>
                <a:effectLst/>
                <a:uFillTx/>
                <a:sym typeface="Open Sans Regular"/>
              </a:rPr>
              <a:t>% de pessoas que recebem 2.100 </a:t>
            </a:r>
            <a:r>
              <a:rPr kumimoji="0" lang="pt-PT" sz="3600" b="0" i="0" u="none" strike="noStrike" cap="none" spc="0" normalizeH="0" baseline="0" dirty="0" err="1">
                <a:ln>
                  <a:noFill/>
                </a:ln>
                <a:solidFill>
                  <a:srgbClr val="000000"/>
                </a:solidFill>
                <a:effectLst/>
                <a:uFillTx/>
                <a:sym typeface="Open Sans Regular"/>
              </a:rPr>
              <a:t>kcal/dia</a:t>
            </a:r>
            <a:r>
              <a:rPr kumimoji="0" lang="pt-PT" sz="3600" b="0" i="0" u="none" strike="noStrike" cap="none" spc="0" normalizeH="0" baseline="0" dirty="0">
                <a:ln>
                  <a:noFill/>
                </a:ln>
                <a:solidFill>
                  <a:srgbClr val="000000"/>
                </a:solidFill>
                <a:effectLst/>
                <a:uFillTx/>
                <a:sym typeface="Open Sans Regular"/>
              </a:rPr>
              <a:t> (a orientação diz para prever este montante - ajustado ao contexto)</a:t>
            </a:r>
            <a:endParaRPr lang="pt-PT" sz="3600" dirty="0">
              <a:solidFill>
                <a:srgbClr val="000000"/>
              </a:solidFill>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3600" dirty="0">
                <a:solidFill>
                  <a:srgbClr val="000000"/>
                </a:solidFill>
              </a:rPr>
              <a:t>Limiar de emergência definido como taxa bruta de mortalidade (</a:t>
            </a:r>
            <a:r>
              <a:rPr lang="pt-PT" sz="3600" dirty="0" err="1">
                <a:solidFill>
                  <a:srgbClr val="000000"/>
                </a:solidFill>
              </a:rPr>
              <a:t>TBM</a:t>
            </a:r>
            <a:r>
              <a:rPr lang="pt-PT" sz="3600" dirty="0">
                <a:solidFill>
                  <a:srgbClr val="000000"/>
                </a:solidFill>
              </a:rPr>
              <a:t>) </a:t>
            </a:r>
            <a:br>
              <a:rPr lang="pt-PT" sz="3600" dirty="0">
                <a:solidFill>
                  <a:srgbClr val="000000"/>
                </a:solidFill>
              </a:rPr>
            </a:br>
            <a:r>
              <a:rPr lang="pt-PT" sz="3600" dirty="0">
                <a:solidFill>
                  <a:srgbClr val="000000"/>
                </a:solidFill>
              </a:rPr>
              <a:t>&gt;1 morte por 10.000 pessoas por dia</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3600" dirty="0">
                <a:solidFill>
                  <a:srgbClr val="000000"/>
                </a:solidFill>
              </a:rPr>
              <a:t>Taxa de vacinação contra o sarampo &gt;95% para crianças dos 6 meses aos 15 anos de idade</a:t>
            </a:r>
            <a:endParaRPr kumimoji="0" lang="pt-PT" sz="3600" b="0" i="0" u="none" strike="noStrike" cap="none" spc="0" normalizeH="0" baseline="0" dirty="0">
              <a:ln>
                <a:noFill/>
              </a:ln>
              <a:solidFill>
                <a:srgbClr val="000000"/>
              </a:solidFill>
              <a:effectLst/>
              <a:uFillTx/>
              <a:sym typeface="Open Sans Regular"/>
            </a:endParaRPr>
          </a:p>
        </p:txBody>
      </p:sp>
      <p:sp>
        <p:nvSpPr>
          <p:cNvPr id="6" name="TextBox 5">
            <a:extLst>
              <a:ext uri="{FF2B5EF4-FFF2-40B4-BE49-F238E27FC236}">
                <a16:creationId xmlns:a16="http://schemas.microsoft.com/office/drawing/2014/main" id="{0D1845F7-7912-44FB-84B6-501962C07A16}"/>
              </a:ext>
            </a:extLst>
          </p:cNvPr>
          <p:cNvSpPr txBox="1"/>
          <p:nvPr/>
        </p:nvSpPr>
        <p:spPr>
          <a:xfrm>
            <a:off x="8556333" y="1121286"/>
            <a:ext cx="8829180" cy="73045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pt-PT" sz="3600" b="1" dirty="0">
                <a:solidFill>
                  <a:srgbClr val="000000"/>
                </a:solidFill>
              </a:rPr>
              <a:t>Conforme avaliados no início de 2018</a:t>
            </a:r>
          </a:p>
          <a:p>
            <a:pPr marL="0" marR="0" indent="0" algn="ctr" defTabSz="584200" rtl="0" fontAlgn="auto" latinLnBrk="0" hangingPunct="0">
              <a:lnSpc>
                <a:spcPct val="100000"/>
              </a:lnSpc>
              <a:spcBef>
                <a:spcPts val="0"/>
              </a:spcBef>
              <a:spcAft>
                <a:spcPts val="0"/>
              </a:spcAft>
              <a:buClrTx/>
              <a:buSzTx/>
              <a:buFontTx/>
              <a:buNone/>
              <a:tabLst/>
            </a:pPr>
            <a:endParaRPr lang="pt-PT" sz="3600" b="1" dirty="0">
              <a:solidFill>
                <a:srgbClr val="000000"/>
              </a:solidFill>
            </a:endParaRPr>
          </a:p>
          <a:p>
            <a:pPr marL="571500" indent="-571500" algn="l">
              <a:buFont typeface="Arial" panose="020B0604020202020204" pitchFamily="34" charset="0"/>
              <a:buChar char="•"/>
            </a:pPr>
            <a:r>
              <a:rPr lang="pt-PT" sz="3600" dirty="0">
                <a:solidFill>
                  <a:srgbClr val="FF0000"/>
                </a:solidFill>
              </a:rPr>
              <a:t>As distribuições iniciais de alimentos ascendiam a cerca de 1,755 kcal por pessoa, por dia</a:t>
            </a:r>
            <a:br>
              <a:rPr kumimoji="0" lang="pt-PT" sz="3600" b="0" i="0" u="none" strike="noStrike" cap="none" spc="0" normalizeH="0" dirty="0">
                <a:ln>
                  <a:noFill/>
                </a:ln>
                <a:solidFill>
                  <a:srgbClr val="FF0000"/>
                </a:solidFill>
                <a:effectLst/>
                <a:uFillTx/>
                <a:sym typeface="Open Sans Regular"/>
              </a:rPr>
            </a:br>
            <a:endParaRPr kumimoji="0" lang="pt-PT" sz="3600" b="0" i="0" u="none" strike="noStrike" cap="none" spc="0" normalizeH="0" dirty="0">
              <a:ln>
                <a:noFill/>
              </a:ln>
              <a:solidFill>
                <a:srgbClr val="006600"/>
              </a:solidFill>
              <a:effectLst/>
              <a:uFillTx/>
              <a:sym typeface="Open Sans Regular"/>
            </a:endParaRPr>
          </a:p>
          <a:p>
            <a:pPr marL="571500" indent="-571500" algn="l">
              <a:buFont typeface="Arial" panose="020B0604020202020204" pitchFamily="34" charset="0"/>
              <a:buChar char="•"/>
            </a:pPr>
            <a:r>
              <a:rPr lang="pt-PT" sz="3600" dirty="0">
                <a:solidFill>
                  <a:srgbClr val="006600"/>
                </a:solidFill>
              </a:rPr>
              <a:t>A TBM desceu de um valor elevado de 1,2 por 10.000 pessoas, por dia, em setembro de 2017 para 0,67 por 10.000 pessoas, por dia</a:t>
            </a:r>
          </a:p>
          <a:p>
            <a:pPr marL="571500" indent="-571500" algn="l">
              <a:buFont typeface="Arial" panose="020B0604020202020204" pitchFamily="34" charset="0"/>
              <a:buChar char="•"/>
            </a:pPr>
            <a:endParaRPr kumimoji="0" lang="pt-PT" sz="3600" b="0" i="0" u="none" strike="noStrike" cap="none" spc="0" normalizeH="0" baseline="0" dirty="0">
              <a:ln>
                <a:noFill/>
              </a:ln>
              <a:solidFill>
                <a:srgbClr val="006600"/>
              </a:solidFill>
              <a:effectLst/>
              <a:uFillTx/>
              <a:sym typeface="Open Sans Regular"/>
            </a:endParaRPr>
          </a:p>
          <a:p>
            <a:pPr marL="571500" indent="-571500" algn="l">
              <a:buFont typeface="Arial" panose="020B0604020202020204" pitchFamily="34" charset="0"/>
              <a:buChar char="•"/>
            </a:pPr>
            <a:r>
              <a:rPr lang="pt-PT" sz="3600" dirty="0">
                <a:solidFill>
                  <a:srgbClr val="006600"/>
                </a:solidFill>
              </a:rPr>
              <a:t>A taxa de vacinação era de 96% em janeiro de 2019</a:t>
            </a:r>
            <a:endParaRPr kumimoji="0" lang="pt-PT" sz="3600" b="0" i="0" u="none" strike="noStrike" cap="none" spc="0" normalizeH="0" baseline="0" dirty="0">
              <a:ln>
                <a:noFill/>
              </a:ln>
              <a:solidFill>
                <a:srgbClr val="006600"/>
              </a:solidFill>
              <a:effectLst/>
              <a:uFillTx/>
              <a:sym typeface="Open Sans Regular"/>
            </a:endParaRPr>
          </a:p>
        </p:txBody>
      </p:sp>
    </p:spTree>
    <p:extLst>
      <p:ext uri="{BB962C8B-B14F-4D97-AF65-F5344CB8AC3E}">
        <p14:creationId xmlns:p14="http://schemas.microsoft.com/office/powerpoint/2010/main" val="21510544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43291-122D-4851-BF75-6A02A79763D9}"/>
              </a:ext>
            </a:extLst>
          </p:cNvPr>
          <p:cNvSpPr>
            <a:spLocks noGrp="1"/>
          </p:cNvSpPr>
          <p:nvPr>
            <p:ph type="title"/>
          </p:nvPr>
        </p:nvSpPr>
        <p:spPr>
          <a:xfrm>
            <a:off x="196351" y="109711"/>
            <a:ext cx="16947559" cy="1130300"/>
          </a:xfrm>
        </p:spPr>
        <p:txBody>
          <a:bodyPr>
            <a:noAutofit/>
          </a:bodyPr>
          <a:lstStyle/>
          <a:p>
            <a:r>
              <a:rPr lang="pt-PT" sz="5200" dirty="0">
                <a:solidFill>
                  <a:srgbClr val="000000"/>
                </a:solidFill>
              </a:rPr>
              <a:t>Cartaz de distribuição de alimentos – início de 2018</a:t>
            </a:r>
            <a:endParaRPr lang="en-US" sz="5200" dirty="0">
              <a:solidFill>
                <a:srgbClr val="000000"/>
              </a:solidFill>
            </a:endParaRPr>
          </a:p>
        </p:txBody>
      </p:sp>
      <p:sp>
        <p:nvSpPr>
          <p:cNvPr id="3" name="Slide Number Placeholder 2">
            <a:extLst>
              <a:ext uri="{FF2B5EF4-FFF2-40B4-BE49-F238E27FC236}">
                <a16:creationId xmlns:a16="http://schemas.microsoft.com/office/drawing/2014/main" id="{3BC60B3C-BE86-467E-82FD-06019311EC86}"/>
              </a:ext>
            </a:extLst>
          </p:cNvPr>
          <p:cNvSpPr>
            <a:spLocks noGrp="1"/>
          </p:cNvSpPr>
          <p:nvPr>
            <p:ph type="sldNum" sz="quarter" idx="2"/>
          </p:nvPr>
        </p:nvSpPr>
        <p:spPr/>
        <p:txBody>
          <a:bodyPr/>
          <a:lstStyle/>
          <a:p>
            <a:fld id="{86CB4B4D-7CA3-9044-876B-883B54F8677D}" type="slidenum">
              <a:rPr lang="en-US" smtClean="0"/>
              <a:t>19</a:t>
            </a:fld>
            <a:endParaRPr lang="en-US" dirty="0"/>
          </a:p>
        </p:txBody>
      </p:sp>
      <p:pic>
        <p:nvPicPr>
          <p:cNvPr id="5" name="Picture 4">
            <a:extLst>
              <a:ext uri="{FF2B5EF4-FFF2-40B4-BE49-F238E27FC236}">
                <a16:creationId xmlns:a16="http://schemas.microsoft.com/office/drawing/2014/main" id="{BDBF7901-E725-4E82-89B5-D889F952F1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9520" y="1310076"/>
            <a:ext cx="12650743" cy="7390137"/>
          </a:xfrm>
          <a:prstGeom prst="rect">
            <a:avLst/>
          </a:prstGeom>
        </p:spPr>
      </p:pic>
      <p:sp>
        <p:nvSpPr>
          <p:cNvPr id="6" name="TextBox 5">
            <a:extLst>
              <a:ext uri="{FF2B5EF4-FFF2-40B4-BE49-F238E27FC236}">
                <a16:creationId xmlns:a16="http://schemas.microsoft.com/office/drawing/2014/main" id="{F453FA71-12C4-4CB7-9474-F5D8517AA46F}"/>
              </a:ext>
            </a:extLst>
          </p:cNvPr>
          <p:cNvSpPr txBox="1"/>
          <p:nvPr/>
        </p:nvSpPr>
        <p:spPr>
          <a:xfrm>
            <a:off x="14597640" y="8840343"/>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9746394E-6684-4CEE-BF28-7F9CF82395FE}"/>
              </a:ext>
            </a:extLst>
          </p:cNvPr>
          <p:cNvSpPr txBox="1"/>
          <p:nvPr/>
        </p:nvSpPr>
        <p:spPr>
          <a:xfrm>
            <a:off x="392704" y="1316850"/>
            <a:ext cx="4296816" cy="71198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pt-PT"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As distribuições de alimentos foram concebidas para agregados familiares de diferentes dimensões e com base no que realisticamente poderia ser fornecido e gerido.</a:t>
            </a:r>
            <a:endPar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83323397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667512" y="2080260"/>
            <a:ext cx="10200250" cy="7168896"/>
          </a:xfrm>
        </p:spPr>
        <p:txBody>
          <a:bodyPr>
            <a:normAutofit fontScale="92500"/>
          </a:bodyPr>
          <a:lstStyle/>
          <a:p>
            <a:pPr lvl="0"/>
            <a:r>
              <a:rPr lang="pt-PT" dirty="0"/>
              <a:t>Utilizar o Manual Esfera para obter uma orientação adequada para questões práticas em situações difíceis no terreno</a:t>
            </a:r>
            <a:endParaRPr lang="de-DE" dirty="0"/>
          </a:p>
          <a:p>
            <a:pPr lvl="0"/>
            <a:r>
              <a:rPr lang="pt-PT" dirty="0"/>
              <a:t>Distinguir entre a aplicação das normas da Esfera no terreno e os indicadores que podem ser utilizados para as avaliar</a:t>
            </a:r>
            <a:endParaRPr lang="de-DE" dirty="0"/>
          </a:p>
          <a:p>
            <a:r>
              <a:rPr lang="pt-PT" dirty="0"/>
              <a:t>Identificar alguns dos obstáculos típicos ao cumprimento das normas e indicadores da Esfera, e descrever estratégias para os eliminar</a:t>
            </a:r>
            <a:endParaRPr lang="en-US" dirty="0"/>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
        <p:nvSpPr>
          <p:cNvPr id="5" name="Title">
            <a:extLst>
              <a:ext uri="{FF2B5EF4-FFF2-40B4-BE49-F238E27FC236}">
                <a16:creationId xmlns:a16="http://schemas.microsoft.com/office/drawing/2014/main" id="{3230DA38-1F8A-4DB0-AF41-8AA26EC93862}"/>
              </a:ext>
            </a:extLst>
          </p:cNvPr>
          <p:cNvSpPr txBox="1">
            <a:spLocks noGrp="1"/>
          </p:cNvSpPr>
          <p:nvPr>
            <p:ph type="title"/>
          </p:nvPr>
        </p:nvSpPr>
        <p:spPr>
          <a:xfrm>
            <a:off x="7215447" y="504444"/>
            <a:ext cx="8737352" cy="1130300"/>
          </a:xfrm>
          <a:prstGeom prst="rect">
            <a:avLst/>
          </a:prstGeom>
        </p:spPr>
        <p:txBody>
          <a:bodyPr>
            <a:noAutofit/>
          </a:bodyPr>
          <a:lstStyle/>
          <a:p>
            <a:r>
              <a:rPr lang="pt-PT" sz="4000" dirty="0">
                <a:solidFill>
                  <a:srgbClr val="000000"/>
                </a:solidFill>
              </a:rPr>
              <a:t>No final desta sessão, serão capazes de:</a:t>
            </a:r>
            <a:br>
              <a:rPr lang="en-US" sz="4000" dirty="0">
                <a:solidFill>
                  <a:srgbClr val="000000"/>
                </a:solidFill>
              </a:rPr>
            </a:br>
            <a:endParaRPr sz="4000" dirty="0">
              <a:solidFill>
                <a:srgbClr val="000000"/>
              </a:solidFill>
            </a:endParaRPr>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0E90A-A798-4D82-806D-41E98A28F020}"/>
              </a:ext>
            </a:extLst>
          </p:cNvPr>
          <p:cNvSpPr>
            <a:spLocks noGrp="1"/>
          </p:cNvSpPr>
          <p:nvPr>
            <p:ph type="title"/>
          </p:nvPr>
        </p:nvSpPr>
        <p:spPr>
          <a:xfrm>
            <a:off x="171987" y="70423"/>
            <a:ext cx="17327737" cy="1130300"/>
          </a:xfrm>
        </p:spPr>
        <p:txBody>
          <a:bodyPr>
            <a:noAutofit/>
          </a:bodyPr>
          <a:lstStyle/>
          <a:p>
            <a:pPr algn="ctr"/>
            <a:r>
              <a:rPr lang="pt-PT" sz="5400" dirty="0">
                <a:solidFill>
                  <a:srgbClr val="000000"/>
                </a:solidFill>
              </a:rPr>
              <a:t>Ponto de informação no centro de acolhimento </a:t>
            </a:r>
            <a:br>
              <a:rPr lang="pt-PT" sz="5400" dirty="0">
                <a:solidFill>
                  <a:srgbClr val="000000"/>
                </a:solidFill>
              </a:rPr>
            </a:br>
            <a:r>
              <a:rPr lang="pt-PT" sz="5400" dirty="0">
                <a:solidFill>
                  <a:srgbClr val="000000"/>
                </a:solidFill>
              </a:rPr>
              <a:t>de refugiados</a:t>
            </a:r>
            <a:endParaRPr lang="en-GB" sz="5400" dirty="0">
              <a:solidFill>
                <a:srgbClr val="000000"/>
              </a:solidFill>
            </a:endParaRPr>
          </a:p>
        </p:txBody>
      </p:sp>
      <p:sp>
        <p:nvSpPr>
          <p:cNvPr id="3" name="Slide Number Placeholder 2">
            <a:extLst>
              <a:ext uri="{FF2B5EF4-FFF2-40B4-BE49-F238E27FC236}">
                <a16:creationId xmlns:a16="http://schemas.microsoft.com/office/drawing/2014/main" id="{7AE39288-2C01-45E2-BE31-61708F76632D}"/>
              </a:ext>
            </a:extLst>
          </p:cNvPr>
          <p:cNvSpPr>
            <a:spLocks noGrp="1"/>
          </p:cNvSpPr>
          <p:nvPr>
            <p:ph type="sldNum" sz="quarter" idx="2"/>
          </p:nvPr>
        </p:nvSpPr>
        <p:spPr/>
        <p:txBody>
          <a:bodyPr/>
          <a:lstStyle/>
          <a:p>
            <a:fld id="{86CB4B4D-7CA3-9044-876B-883B54F8677D}" type="slidenum">
              <a:rPr lang="en-US" smtClean="0"/>
              <a:t>20</a:t>
            </a:fld>
            <a:endParaRPr lang="en-US" dirty="0"/>
          </a:p>
        </p:txBody>
      </p:sp>
      <p:pic>
        <p:nvPicPr>
          <p:cNvPr id="5" name="Picture 4">
            <a:extLst>
              <a:ext uri="{FF2B5EF4-FFF2-40B4-BE49-F238E27FC236}">
                <a16:creationId xmlns:a16="http://schemas.microsoft.com/office/drawing/2014/main" id="{8DD42D59-8CD2-46F1-B185-34BCB29D9A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2592" y="1747392"/>
            <a:ext cx="15126525" cy="6756938"/>
          </a:xfrm>
          <a:prstGeom prst="rect">
            <a:avLst/>
          </a:prstGeom>
        </p:spPr>
      </p:pic>
      <p:sp>
        <p:nvSpPr>
          <p:cNvPr id="6" name="TextBox 5">
            <a:extLst>
              <a:ext uri="{FF2B5EF4-FFF2-40B4-BE49-F238E27FC236}">
                <a16:creationId xmlns:a16="http://schemas.microsoft.com/office/drawing/2014/main" id="{A329E70B-85B2-4D82-8131-90AE239F20CF}"/>
              </a:ext>
            </a:extLst>
          </p:cNvPr>
          <p:cNvSpPr txBox="1"/>
          <p:nvPr/>
        </p:nvSpPr>
        <p:spPr>
          <a:xfrm>
            <a:off x="14571853" y="8504329"/>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Tree>
    <p:extLst>
      <p:ext uri="{BB962C8B-B14F-4D97-AF65-F5344CB8AC3E}">
        <p14:creationId xmlns:p14="http://schemas.microsoft.com/office/powerpoint/2010/main" val="172718330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B242E-6D8D-4BD0-9734-92B21204F6FA}"/>
              </a:ext>
            </a:extLst>
          </p:cNvPr>
          <p:cNvSpPr>
            <a:spLocks noGrp="1"/>
          </p:cNvSpPr>
          <p:nvPr>
            <p:ph type="title"/>
          </p:nvPr>
        </p:nvSpPr>
        <p:spPr>
          <a:xfrm>
            <a:off x="374416" y="323402"/>
            <a:ext cx="16261049" cy="1130300"/>
          </a:xfrm>
        </p:spPr>
        <p:txBody>
          <a:bodyPr>
            <a:normAutofit fontScale="90000"/>
          </a:bodyPr>
          <a:lstStyle/>
          <a:p>
            <a:r>
              <a:rPr lang="pt-PT" dirty="0">
                <a:solidFill>
                  <a:srgbClr val="000000"/>
                </a:solidFill>
              </a:rPr>
              <a:t>Serviços médicos - clínicas e ambulâncias</a:t>
            </a:r>
            <a:endParaRPr lang="en-US" dirty="0">
              <a:solidFill>
                <a:srgbClr val="000000"/>
              </a:solidFill>
            </a:endParaRPr>
          </a:p>
        </p:txBody>
      </p:sp>
      <p:sp>
        <p:nvSpPr>
          <p:cNvPr id="3" name="Slide Number Placeholder 2">
            <a:extLst>
              <a:ext uri="{FF2B5EF4-FFF2-40B4-BE49-F238E27FC236}">
                <a16:creationId xmlns:a16="http://schemas.microsoft.com/office/drawing/2014/main" id="{22CE8C9B-6D34-4793-9CD2-AD153728623F}"/>
              </a:ext>
            </a:extLst>
          </p:cNvPr>
          <p:cNvSpPr>
            <a:spLocks noGrp="1"/>
          </p:cNvSpPr>
          <p:nvPr>
            <p:ph type="sldNum" sz="quarter" idx="2"/>
          </p:nvPr>
        </p:nvSpPr>
        <p:spPr/>
        <p:txBody>
          <a:bodyPr/>
          <a:lstStyle/>
          <a:p>
            <a:fld id="{86CB4B4D-7CA3-9044-876B-883B54F8677D}" type="slidenum">
              <a:rPr lang="en-US" smtClean="0"/>
              <a:t>21</a:t>
            </a:fld>
            <a:endParaRPr lang="en-US" dirty="0"/>
          </a:p>
        </p:txBody>
      </p:sp>
      <p:pic>
        <p:nvPicPr>
          <p:cNvPr id="4" name="Picture 3" descr="A group of people riding on the back of a truck&#10;&#10;Description generated with high confidence">
            <a:extLst>
              <a:ext uri="{FF2B5EF4-FFF2-40B4-BE49-F238E27FC236}">
                <a16:creationId xmlns:a16="http://schemas.microsoft.com/office/drawing/2014/main" id="{931DB074-9912-4560-9A77-41F98ED5CD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9805"/>
          <a:stretch/>
        </p:blipFill>
        <p:spPr>
          <a:xfrm>
            <a:off x="28021" y="1602707"/>
            <a:ext cx="17284220" cy="7262341"/>
          </a:xfrm>
          <a:prstGeom prst="rect">
            <a:avLst/>
          </a:prstGeom>
        </p:spPr>
      </p:pic>
      <p:sp>
        <p:nvSpPr>
          <p:cNvPr id="5" name="TextBox 4">
            <a:extLst>
              <a:ext uri="{FF2B5EF4-FFF2-40B4-BE49-F238E27FC236}">
                <a16:creationId xmlns:a16="http://schemas.microsoft.com/office/drawing/2014/main" id="{778EB78E-1B4C-4168-B089-942855B664E3}"/>
              </a:ext>
            </a:extLst>
          </p:cNvPr>
          <p:cNvSpPr txBox="1"/>
          <p:nvPr/>
        </p:nvSpPr>
        <p:spPr>
          <a:xfrm>
            <a:off x="14745031" y="8355156"/>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InterWorks/Jim Good</a:t>
            </a:r>
          </a:p>
        </p:txBody>
      </p:sp>
    </p:spTree>
    <p:extLst>
      <p:ext uri="{BB962C8B-B14F-4D97-AF65-F5344CB8AC3E}">
        <p14:creationId xmlns:p14="http://schemas.microsoft.com/office/powerpoint/2010/main" val="409415259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04918-D104-4A3D-9611-5D8F7832DE47}"/>
              </a:ext>
            </a:extLst>
          </p:cNvPr>
          <p:cNvSpPr>
            <a:spLocks noGrp="1"/>
          </p:cNvSpPr>
          <p:nvPr>
            <p:ph type="title"/>
          </p:nvPr>
        </p:nvSpPr>
        <p:spPr>
          <a:xfrm>
            <a:off x="1108160" y="1468517"/>
            <a:ext cx="15259527" cy="6049883"/>
          </a:xfrm>
        </p:spPr>
        <p:txBody>
          <a:bodyPr>
            <a:normAutofit fontScale="90000"/>
          </a:bodyPr>
          <a:lstStyle/>
          <a:p>
            <a:r>
              <a:rPr lang="pt-PT" dirty="0">
                <a:solidFill>
                  <a:srgbClr val="000000"/>
                </a:solidFill>
              </a:rPr>
              <a:t>Como é que lidamos com a realidade de as normas Esfera não poderem ser cumpridas?</a:t>
            </a:r>
            <a:br>
              <a:rPr lang="en-US" dirty="0">
                <a:solidFill>
                  <a:srgbClr val="000000"/>
                </a:solidFill>
              </a:rPr>
            </a:br>
            <a:br>
              <a:rPr lang="en-US" dirty="0">
                <a:solidFill>
                  <a:srgbClr val="000000"/>
                </a:solidFill>
              </a:rPr>
            </a:br>
            <a:r>
              <a:rPr lang="pt-PT" dirty="0">
                <a:solidFill>
                  <a:srgbClr val="000000"/>
                </a:solidFill>
              </a:rPr>
              <a:t>O que é que significa para si a expressão “utilização da Esfera em contexto”?</a:t>
            </a:r>
            <a:endParaRPr lang="en-US" dirty="0">
              <a:solidFill>
                <a:srgbClr val="000000"/>
              </a:solidFill>
            </a:endParaRPr>
          </a:p>
        </p:txBody>
      </p:sp>
      <p:sp>
        <p:nvSpPr>
          <p:cNvPr id="3" name="Slide Number Placeholder 2">
            <a:extLst>
              <a:ext uri="{FF2B5EF4-FFF2-40B4-BE49-F238E27FC236}">
                <a16:creationId xmlns:a16="http://schemas.microsoft.com/office/drawing/2014/main" id="{746BA320-61A5-41C8-8EA5-9710256C6443}"/>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241391954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7396-997B-47A5-9BE6-023EADCE9E50}"/>
              </a:ext>
            </a:extLst>
          </p:cNvPr>
          <p:cNvSpPr>
            <a:spLocks noGrp="1"/>
          </p:cNvSpPr>
          <p:nvPr>
            <p:ph type="title"/>
          </p:nvPr>
        </p:nvSpPr>
        <p:spPr>
          <a:xfrm>
            <a:off x="392704" y="138157"/>
            <a:ext cx="16572334" cy="1130300"/>
          </a:xfrm>
        </p:spPr>
        <p:txBody>
          <a:bodyPr>
            <a:normAutofit fontScale="90000"/>
          </a:bodyPr>
          <a:lstStyle/>
          <a:p>
            <a:r>
              <a:rPr lang="pt-PT" dirty="0">
                <a:solidFill>
                  <a:srgbClr val="000000"/>
                </a:solidFill>
              </a:rPr>
              <a:t>Normas, indicadores, e respetiva utilização em contexto</a:t>
            </a:r>
            <a:endParaRPr lang="en-US" dirty="0">
              <a:solidFill>
                <a:srgbClr val="000000"/>
              </a:solidFill>
            </a:endParaRPr>
          </a:p>
        </p:txBody>
      </p:sp>
      <p:sp>
        <p:nvSpPr>
          <p:cNvPr id="3" name="Slide Number Placeholder 2">
            <a:extLst>
              <a:ext uri="{FF2B5EF4-FFF2-40B4-BE49-F238E27FC236}">
                <a16:creationId xmlns:a16="http://schemas.microsoft.com/office/drawing/2014/main" id="{DCE46E05-E255-4C51-85B5-524497F4950D}"/>
              </a:ext>
            </a:extLst>
          </p:cNvPr>
          <p:cNvSpPr>
            <a:spLocks noGrp="1"/>
          </p:cNvSpPr>
          <p:nvPr>
            <p:ph type="sldNum" sz="quarter" idx="2"/>
          </p:nvPr>
        </p:nvSpPr>
        <p:spPr/>
        <p:txBody>
          <a:bodyPr/>
          <a:lstStyle/>
          <a:p>
            <a:fld id="{86CB4B4D-7CA3-9044-876B-883B54F8677D}" type="slidenum">
              <a:rPr lang="en-US" smtClean="0"/>
              <a:t>23</a:t>
            </a:fld>
            <a:endParaRPr lang="en-US" dirty="0"/>
          </a:p>
        </p:txBody>
      </p:sp>
      <p:sp>
        <p:nvSpPr>
          <p:cNvPr id="4" name="TextBox 3">
            <a:extLst>
              <a:ext uri="{FF2B5EF4-FFF2-40B4-BE49-F238E27FC236}">
                <a16:creationId xmlns:a16="http://schemas.microsoft.com/office/drawing/2014/main" id="{9E6EA1BF-ACDA-4E9D-9FDC-93FDB69D2B08}"/>
              </a:ext>
            </a:extLst>
          </p:cNvPr>
          <p:cNvSpPr txBox="1"/>
          <p:nvPr/>
        </p:nvSpPr>
        <p:spPr>
          <a:xfrm>
            <a:off x="577529" y="1812780"/>
            <a:ext cx="16202683" cy="69967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Utilize indicadores de forma sensata, de acordo com ações-chave e orientações, sempre que possível e benéfico. </a:t>
            </a:r>
            <a:r>
              <a:rPr kumimoji="0" lang="pt-PT" sz="34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Comece a utilizar indicadores de progresso imediatamente,</a:t>
            </a: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para ajudar a estabelecer valores de referência.</a:t>
            </a:r>
            <a:endParaRPr kumimoji="0" lang="en-US" sz="34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lang="pt-PT" sz="3400" dirty="0">
                <a:solidFill>
                  <a:srgbClr val="000000"/>
                </a:solidFill>
              </a:rPr>
              <a:t>Nos casos em que </a:t>
            </a: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alguns indicadores (de alvo e de processo) não são alcançados, aceite o verdadeiro sinal de alerta que isso representa e procure reforçar outras áreas da resposta, para compensar o facto de estas não poderem ser adequadamente abordadas.</a:t>
            </a:r>
            <a:endParaRPr kumimoji="0" lang="en-US" sz="34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Investigue mais aprofundadamente, para determinar se as </a:t>
            </a:r>
            <a:r>
              <a:rPr kumimoji="0" lang="pt-PT" sz="34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normas</a:t>
            </a: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suportadas pelos indicadores estão ou não a ser efetivamente cumpridas.</a:t>
            </a:r>
            <a:endParaRPr kumimoji="0" lang="en-US" sz="34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pt-PT" sz="34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Utilize exemplos de incumprimento das normas para promover um melhor apoio.</a:t>
            </a:r>
            <a:endParaRPr kumimoji="0" lang="en-US" sz="34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3616476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344263" y="327664"/>
            <a:ext cx="9117545" cy="1144373"/>
          </a:xfrm>
        </p:spPr>
        <p:txBody>
          <a:bodyPr>
            <a:normAutofit fontScale="90000"/>
          </a:bodyPr>
          <a:lstStyle/>
          <a:p>
            <a:r>
              <a:rPr lang="pt-PT" dirty="0">
                <a:solidFill>
                  <a:srgbClr val="000000"/>
                </a:solidFill>
              </a:rPr>
              <a:t>Isto não é um cachimbo!</a:t>
            </a:r>
            <a:endParaRPr lang="en-US" dirty="0">
              <a:solidFill>
                <a:srgbClr val="000000"/>
              </a:solidFill>
            </a:endParaRPr>
          </a:p>
        </p:txBody>
      </p:sp>
      <p:sp>
        <p:nvSpPr>
          <p:cNvPr id="7" name="Text Placeholder 6">
            <a:extLst>
              <a:ext uri="{FF2B5EF4-FFF2-40B4-BE49-F238E27FC236}">
                <a16:creationId xmlns:a16="http://schemas.microsoft.com/office/drawing/2014/main" id="{91F64836-2DD4-4F49-9D41-1FDAFDD5CAD0}"/>
              </a:ext>
            </a:extLst>
          </p:cNvPr>
          <p:cNvSpPr>
            <a:spLocks noGrp="1"/>
          </p:cNvSpPr>
          <p:nvPr>
            <p:ph type="body" sz="quarter" idx="14"/>
          </p:nvPr>
        </p:nvSpPr>
        <p:spPr>
          <a:xfrm>
            <a:off x="9132411" y="8823380"/>
            <a:ext cx="7623350" cy="540012"/>
          </a:xfrm>
        </p:spPr>
        <p:txBody>
          <a:bodyPr>
            <a:noAutofit/>
          </a:bodyPr>
          <a:lstStyle/>
          <a:p>
            <a:pPr algn="r"/>
            <a:r>
              <a:rPr lang="pt-PT" sz="2000" dirty="0">
                <a:solidFill>
                  <a:srgbClr val="00B297"/>
                </a:solidFill>
                <a:latin typeface="Open Sans Regular"/>
                <a:sym typeface="Open Sans Regular"/>
              </a:rPr>
              <a:t>A Traição das Imagens de René Magritte – 1929</a:t>
            </a:r>
            <a:endParaRPr lang="en-US" sz="2000" dirty="0">
              <a:solidFill>
                <a:srgbClr val="00B297"/>
              </a:solidFill>
              <a:latin typeface="Open Sans Regular"/>
              <a:sym typeface="Open Sans Regular"/>
            </a:endParaRP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24</a:t>
            </a:fld>
            <a:endParaRPr lang="en-US" dirty="0"/>
          </a:p>
        </p:txBody>
      </p:sp>
      <p:pic>
        <p:nvPicPr>
          <p:cNvPr id="1026" name="Picture 2" descr="Image result for ce ne pas une pipe">
            <a:extLst>
              <a:ext uri="{FF2B5EF4-FFF2-40B4-BE49-F238E27FC236}">
                <a16:creationId xmlns:a16="http://schemas.microsoft.com/office/drawing/2014/main" id="{6CC8FC03-E992-4E58-B1FB-C5CEB570852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80160" y="1727603"/>
            <a:ext cx="10275601" cy="69991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2C46486-AC10-4E8E-81FE-3BCFE47C7FF5}"/>
              </a:ext>
            </a:extLst>
          </p:cNvPr>
          <p:cNvSpPr/>
          <p:nvPr/>
        </p:nvSpPr>
        <p:spPr>
          <a:xfrm>
            <a:off x="344263" y="1727603"/>
            <a:ext cx="6104956" cy="8094524"/>
          </a:xfrm>
          <a:prstGeom prst="rect">
            <a:avLst/>
          </a:prstGeom>
        </p:spPr>
        <p:txBody>
          <a:bodyPr wrap="square">
            <a:spAutoFit/>
          </a:bodyPr>
          <a:lstStyle/>
          <a:p>
            <a:pPr algn="l"/>
            <a:r>
              <a:rPr lang="pt-PT" sz="4000" dirty="0">
                <a:solidFill>
                  <a:srgbClr val="222222"/>
                </a:solidFill>
                <a:latin typeface="Arial" panose="020B0604020202020204" pitchFamily="34" charset="0"/>
              </a:rPr>
              <a:t>“O famoso cachimbo.</a:t>
            </a:r>
          </a:p>
          <a:p>
            <a:pPr algn="l"/>
            <a:r>
              <a:rPr lang="pt-PT" sz="4000" dirty="0">
                <a:solidFill>
                  <a:srgbClr val="222222"/>
                </a:solidFill>
                <a:latin typeface="Arial" panose="020B0604020202020204" pitchFamily="34" charset="0"/>
              </a:rPr>
              <a:t>Já fui suficientemente censurado por isso!</a:t>
            </a:r>
          </a:p>
          <a:p>
            <a:pPr algn="l"/>
            <a:r>
              <a:rPr lang="pt-PT" sz="4000" dirty="0">
                <a:solidFill>
                  <a:srgbClr val="222222"/>
                </a:solidFill>
                <a:latin typeface="Arial" panose="020B0604020202020204" pitchFamily="34" charset="0"/>
              </a:rPr>
              <a:t>E afinal… conseguem enchê-lo?</a:t>
            </a:r>
          </a:p>
          <a:p>
            <a:pPr algn="l"/>
            <a:r>
              <a:rPr lang="pt-PT" sz="4000" dirty="0">
                <a:solidFill>
                  <a:srgbClr val="222222"/>
                </a:solidFill>
                <a:latin typeface="Arial" panose="020B0604020202020204" pitchFamily="34" charset="0"/>
              </a:rPr>
              <a:t>Não, é apenas uma representação.</a:t>
            </a:r>
          </a:p>
          <a:p>
            <a:pPr algn="l"/>
            <a:r>
              <a:rPr lang="pt-PT" sz="4000" dirty="0">
                <a:solidFill>
                  <a:srgbClr val="222222"/>
                </a:solidFill>
                <a:latin typeface="Arial" panose="020B0604020202020204" pitchFamily="34" charset="0"/>
              </a:rPr>
              <a:t>Se tivesse escrito por baixo do meu quadro ‘isto é um cachimbo’, estaria a mentir.”</a:t>
            </a:r>
            <a:endParaRPr lang="en-US" sz="4000" dirty="0">
              <a:solidFill>
                <a:srgbClr val="222222"/>
              </a:solidFill>
              <a:latin typeface="Arial" panose="020B0604020202020204" pitchFamily="34" charset="0"/>
            </a:endParaRPr>
          </a:p>
          <a:p>
            <a:pPr algn="l"/>
            <a:endParaRPr lang="en-US" sz="4000" dirty="0">
              <a:solidFill>
                <a:srgbClr val="222222"/>
              </a:solidFill>
              <a:latin typeface="Arial" panose="020B0604020202020204" pitchFamily="34" charset="0"/>
            </a:endParaRPr>
          </a:p>
          <a:p>
            <a:pPr algn="r"/>
            <a:r>
              <a:rPr lang="en-US" sz="4000" dirty="0">
                <a:solidFill>
                  <a:srgbClr val="222222"/>
                </a:solidFill>
                <a:latin typeface="Arial" panose="020B0604020202020204" pitchFamily="34" charset="0"/>
              </a:rPr>
              <a:t>— </a:t>
            </a:r>
            <a:r>
              <a:rPr lang="en-US" sz="4000" i="1" dirty="0">
                <a:solidFill>
                  <a:srgbClr val="222222"/>
                </a:solidFill>
                <a:latin typeface="Arial" panose="020B0604020202020204" pitchFamily="34" charset="0"/>
              </a:rPr>
              <a:t>René Magritte</a:t>
            </a:r>
            <a:endParaRPr lang="en-US" sz="4000" dirty="0">
              <a:solidFill>
                <a:srgbClr val="222222"/>
              </a:solidFill>
              <a:latin typeface="Arial" panose="020B0604020202020204" pitchFamily="34" charset="0"/>
            </a:endParaRPr>
          </a:p>
        </p:txBody>
      </p:sp>
    </p:spTree>
    <p:extLst>
      <p:ext uri="{BB962C8B-B14F-4D97-AF65-F5344CB8AC3E}">
        <p14:creationId xmlns:p14="http://schemas.microsoft.com/office/powerpoint/2010/main" val="314400359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CE315-DF5B-4FC9-87E7-D052DD39511F}"/>
              </a:ext>
            </a:extLst>
          </p:cNvPr>
          <p:cNvSpPr>
            <a:spLocks noGrp="1"/>
          </p:cNvSpPr>
          <p:nvPr>
            <p:ph type="title"/>
          </p:nvPr>
        </p:nvSpPr>
        <p:spPr>
          <a:xfrm>
            <a:off x="392704" y="70423"/>
            <a:ext cx="9315499" cy="1130300"/>
          </a:xfrm>
        </p:spPr>
        <p:txBody>
          <a:bodyPr/>
          <a:lstStyle/>
          <a:p>
            <a:r>
              <a:rPr lang="pt-PT" dirty="0">
                <a:solidFill>
                  <a:srgbClr val="000000"/>
                </a:solidFill>
              </a:rPr>
              <a:t>Isto não é uma norma</a:t>
            </a:r>
            <a:endParaRPr lang="en-US" dirty="0">
              <a:solidFill>
                <a:srgbClr val="000000"/>
              </a:solidFill>
            </a:endParaRPr>
          </a:p>
        </p:txBody>
      </p:sp>
      <p:sp>
        <p:nvSpPr>
          <p:cNvPr id="4" name="Slide Number Placeholder 3">
            <a:extLst>
              <a:ext uri="{FF2B5EF4-FFF2-40B4-BE49-F238E27FC236}">
                <a16:creationId xmlns:a16="http://schemas.microsoft.com/office/drawing/2014/main" id="{3068DAAE-188C-4BF6-9EF3-2044F9AEB3B7}"/>
              </a:ext>
            </a:extLst>
          </p:cNvPr>
          <p:cNvSpPr>
            <a:spLocks noGrp="1"/>
          </p:cNvSpPr>
          <p:nvPr>
            <p:ph type="sldNum" sz="quarter" idx="2"/>
          </p:nvPr>
        </p:nvSpPr>
        <p:spPr/>
        <p:txBody>
          <a:bodyPr/>
          <a:lstStyle/>
          <a:p>
            <a:fld id="{86CB4B4D-7CA3-9044-876B-883B54F8677D}" type="slidenum">
              <a:rPr lang="en-US" smtClean="0"/>
              <a:t>25</a:t>
            </a:fld>
            <a:endParaRPr lang="en-US" dirty="0"/>
          </a:p>
        </p:txBody>
      </p:sp>
      <p:sp>
        <p:nvSpPr>
          <p:cNvPr id="5" name="Text Placeholder 2">
            <a:extLst>
              <a:ext uri="{FF2B5EF4-FFF2-40B4-BE49-F238E27FC236}">
                <a16:creationId xmlns:a16="http://schemas.microsoft.com/office/drawing/2014/main" id="{B4EA2A3C-A86B-4965-B3F0-0FDF8B574181}"/>
              </a:ext>
            </a:extLst>
          </p:cNvPr>
          <p:cNvSpPr>
            <a:spLocks noGrp="1"/>
          </p:cNvSpPr>
          <p:nvPr>
            <p:ph type="body" sz="half" idx="4294967295"/>
          </p:nvPr>
        </p:nvSpPr>
        <p:spPr>
          <a:xfrm>
            <a:off x="868866" y="1463889"/>
            <a:ext cx="8839337" cy="7193728"/>
          </a:xfrm>
        </p:spPr>
        <p:txBody>
          <a:bodyPr>
            <a:normAutofit fontScale="92500"/>
          </a:bodyPr>
          <a:lstStyle/>
          <a:p>
            <a:r>
              <a:rPr lang="pt-PT" dirty="0"/>
              <a:t>Volume médio de água utilizada para beber e para a higiene doméstica por agregado familiar - mínimo de 15 litros por pessoa, por dia.</a:t>
            </a:r>
          </a:p>
          <a:p>
            <a:r>
              <a:rPr lang="pt-PT" b="1" dirty="0"/>
              <a:t>É apenas um indicador.</a:t>
            </a:r>
          </a:p>
          <a:p>
            <a:r>
              <a:rPr lang="pt-PT" dirty="0"/>
              <a:t>A norma é: As pessoas têm acesso equitativo e económico a uma quantidade de água segura, que seja suficiente para satisfazer as suas necessidades domésticas e de consumo</a:t>
            </a:r>
          </a:p>
        </p:txBody>
      </p:sp>
      <p:pic>
        <p:nvPicPr>
          <p:cNvPr id="2050" name="Picture 2" descr="Image result for water tap">
            <a:extLst>
              <a:ext uri="{FF2B5EF4-FFF2-40B4-BE49-F238E27FC236}">
                <a16:creationId xmlns:a16="http://schemas.microsoft.com/office/drawing/2014/main" id="{01B68C7C-0D34-417F-811A-3C3800396C8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52181" y="0"/>
            <a:ext cx="7388082" cy="975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680175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F656B-3DBD-4A78-B1CA-6023512D93CA}"/>
              </a:ext>
            </a:extLst>
          </p:cNvPr>
          <p:cNvSpPr>
            <a:spLocks noGrp="1"/>
          </p:cNvSpPr>
          <p:nvPr>
            <p:ph type="title"/>
          </p:nvPr>
        </p:nvSpPr>
        <p:spPr>
          <a:xfrm>
            <a:off x="392704" y="70423"/>
            <a:ext cx="16363676" cy="1130300"/>
          </a:xfrm>
        </p:spPr>
        <p:txBody>
          <a:bodyPr>
            <a:normAutofit/>
          </a:bodyPr>
          <a:lstStyle/>
          <a:p>
            <a:r>
              <a:rPr lang="pt-PT" sz="5400" dirty="0">
                <a:solidFill>
                  <a:srgbClr val="000000"/>
                </a:solidFill>
              </a:rPr>
              <a:t>Utilização das normas em contexto significa:</a:t>
            </a:r>
            <a:endParaRPr lang="en-US" sz="5400" dirty="0">
              <a:solidFill>
                <a:srgbClr val="000000"/>
              </a:solidFill>
            </a:endParaRPr>
          </a:p>
        </p:txBody>
      </p:sp>
      <p:sp>
        <p:nvSpPr>
          <p:cNvPr id="3" name="Text Placeholder 2">
            <a:extLst>
              <a:ext uri="{FF2B5EF4-FFF2-40B4-BE49-F238E27FC236}">
                <a16:creationId xmlns:a16="http://schemas.microsoft.com/office/drawing/2014/main" id="{B760B5DA-9904-481D-BD78-A716DC5C5AFC}"/>
              </a:ext>
            </a:extLst>
          </p:cNvPr>
          <p:cNvSpPr>
            <a:spLocks noGrp="1"/>
          </p:cNvSpPr>
          <p:nvPr>
            <p:ph type="body" sz="half" idx="4294967295"/>
          </p:nvPr>
        </p:nvSpPr>
        <p:spPr>
          <a:xfrm>
            <a:off x="1153803" y="1353482"/>
            <a:ext cx="15032656" cy="7846000"/>
          </a:xfrm>
        </p:spPr>
        <p:txBody>
          <a:bodyPr>
            <a:normAutofit fontScale="92500" lnSpcReduction="10000"/>
          </a:bodyPr>
          <a:lstStyle/>
          <a:p>
            <a:r>
              <a:rPr lang="pt-PT" b="1" dirty="0">
                <a:solidFill>
                  <a:srgbClr val="000000"/>
                </a:solidFill>
              </a:rPr>
              <a:t>planear, para melhor obedecer às normas, de forma a que possam ser cumpridas no seu contexto</a:t>
            </a:r>
            <a:r>
              <a:rPr lang="pt-PT" dirty="0">
                <a:solidFill>
                  <a:srgbClr val="000000"/>
                </a:solidFill>
              </a:rPr>
              <a:t> (tempo, deficiências, natureza avassaladora do evento, cultura, realidades políticas);</a:t>
            </a:r>
            <a:endParaRPr lang="en-US" dirty="0">
              <a:solidFill>
                <a:srgbClr val="000000"/>
              </a:solidFill>
            </a:endParaRPr>
          </a:p>
          <a:p>
            <a:r>
              <a:rPr lang="pt-PT" dirty="0">
                <a:solidFill>
                  <a:srgbClr val="000000"/>
                </a:solidFill>
              </a:rPr>
              <a:t>utilizar </a:t>
            </a:r>
            <a:r>
              <a:rPr lang="pt-PT" b="1" dirty="0">
                <a:solidFill>
                  <a:srgbClr val="000000"/>
                </a:solidFill>
              </a:rPr>
              <a:t>indicadores para medir e acompanhar os progressos ao longo do tempo;</a:t>
            </a:r>
            <a:endParaRPr lang="en-US" b="1" dirty="0">
              <a:solidFill>
                <a:srgbClr val="000000"/>
              </a:solidFill>
            </a:endParaRPr>
          </a:p>
          <a:p>
            <a:r>
              <a:rPr lang="pt-PT" dirty="0">
                <a:solidFill>
                  <a:srgbClr val="000000"/>
                </a:solidFill>
              </a:rPr>
              <a:t>utilizar </a:t>
            </a:r>
            <a:r>
              <a:rPr lang="pt-PT" b="1" dirty="0">
                <a:solidFill>
                  <a:srgbClr val="000000"/>
                </a:solidFill>
              </a:rPr>
              <a:t>vários indicadores</a:t>
            </a:r>
            <a:r>
              <a:rPr lang="pt-PT" dirty="0">
                <a:solidFill>
                  <a:srgbClr val="000000"/>
                </a:solidFill>
              </a:rPr>
              <a:t> quando um ou dois não podem ser utilizados corretamente em contexto (ou simplesmente não podem ser cumpridos no momento); e</a:t>
            </a:r>
            <a:endParaRPr lang="en-US" dirty="0">
              <a:solidFill>
                <a:srgbClr val="000000"/>
              </a:solidFill>
            </a:endParaRPr>
          </a:p>
          <a:p>
            <a:r>
              <a:rPr lang="pt-PT" b="1" dirty="0">
                <a:solidFill>
                  <a:srgbClr val="000000"/>
                </a:solidFill>
              </a:rPr>
              <a:t>destacar deficiências para promover a mudança, com vista a cumprir as normas o mais rapidamente possível em todos os contextos</a:t>
            </a:r>
            <a:r>
              <a:rPr lang="pt-PT" dirty="0">
                <a:solidFill>
                  <a:srgbClr val="000000"/>
                </a:solidFill>
              </a:rPr>
              <a:t> - independentemente das atuais carências ou dificuldades.</a:t>
            </a:r>
            <a:endParaRPr lang="en-US" dirty="0">
              <a:solidFill>
                <a:srgbClr val="000000"/>
              </a:solidFill>
            </a:endParaRPr>
          </a:p>
          <a:p>
            <a:endParaRPr lang="en-US" dirty="0">
              <a:solidFill>
                <a:srgbClr val="000000"/>
              </a:solidFill>
            </a:endParaRPr>
          </a:p>
        </p:txBody>
      </p:sp>
      <p:sp>
        <p:nvSpPr>
          <p:cNvPr id="4" name="Slide Number Placeholder 3">
            <a:extLst>
              <a:ext uri="{FF2B5EF4-FFF2-40B4-BE49-F238E27FC236}">
                <a16:creationId xmlns:a16="http://schemas.microsoft.com/office/drawing/2014/main" id="{7C9A0CC2-85BE-457A-8770-FA3C1C0D18A4}"/>
              </a:ext>
            </a:extLst>
          </p:cNvPr>
          <p:cNvSpPr>
            <a:spLocks noGrp="1"/>
          </p:cNvSpPr>
          <p:nvPr>
            <p:ph type="sldNum" sz="quarter" idx="2"/>
          </p:nvPr>
        </p:nvSpPr>
        <p:spPr/>
        <p:txBody>
          <a:bodyPr/>
          <a:lstStyle/>
          <a:p>
            <a:fld id="{86CB4B4D-7CA3-9044-876B-883B54F8677D}" type="slidenum">
              <a:rPr lang="en-US" smtClean="0"/>
              <a:t>26</a:t>
            </a:fld>
            <a:endParaRPr lang="en-US" dirty="0"/>
          </a:p>
        </p:txBody>
      </p:sp>
    </p:spTree>
    <p:extLst>
      <p:ext uri="{BB962C8B-B14F-4D97-AF65-F5344CB8AC3E}">
        <p14:creationId xmlns:p14="http://schemas.microsoft.com/office/powerpoint/2010/main" val="71211392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E2EC4-F949-4A6E-892D-F8649C5F4630}"/>
              </a:ext>
            </a:extLst>
          </p:cNvPr>
          <p:cNvSpPr>
            <a:spLocks noGrp="1"/>
          </p:cNvSpPr>
          <p:nvPr>
            <p:ph type="title"/>
          </p:nvPr>
        </p:nvSpPr>
        <p:spPr>
          <a:xfrm>
            <a:off x="452056" y="303887"/>
            <a:ext cx="16436147" cy="1130300"/>
          </a:xfrm>
        </p:spPr>
        <p:txBody>
          <a:bodyPr>
            <a:normAutofit fontScale="90000"/>
          </a:bodyPr>
          <a:lstStyle/>
          <a:p>
            <a:r>
              <a:rPr lang="pt-PT" dirty="0">
                <a:solidFill>
                  <a:srgbClr val="000000"/>
                </a:solidFill>
              </a:rPr>
              <a:t>Quais as suas próprias questões ou dilemas na aplicação prática da Esfera no terreno?</a:t>
            </a:r>
            <a:endParaRPr lang="en-US" dirty="0">
              <a:solidFill>
                <a:srgbClr val="000000"/>
              </a:solidFill>
            </a:endParaRPr>
          </a:p>
        </p:txBody>
      </p:sp>
      <p:sp>
        <p:nvSpPr>
          <p:cNvPr id="3" name="Slide Number Placeholder 2">
            <a:extLst>
              <a:ext uri="{FF2B5EF4-FFF2-40B4-BE49-F238E27FC236}">
                <a16:creationId xmlns:a16="http://schemas.microsoft.com/office/drawing/2014/main" id="{9859F7A4-6BAC-4014-B436-D830CD1DE8FC}"/>
              </a:ext>
            </a:extLst>
          </p:cNvPr>
          <p:cNvSpPr>
            <a:spLocks noGrp="1"/>
          </p:cNvSpPr>
          <p:nvPr>
            <p:ph type="sldNum" sz="quarter" idx="2"/>
          </p:nvPr>
        </p:nvSpPr>
        <p:spPr/>
        <p:txBody>
          <a:bodyPr/>
          <a:lstStyle/>
          <a:p>
            <a:fld id="{86CB4B4D-7CA3-9044-876B-883B54F8677D}" type="slidenum">
              <a:rPr lang="en-US" smtClean="0"/>
              <a:t>27</a:t>
            </a:fld>
            <a:endParaRPr lang="en-US" dirty="0"/>
          </a:p>
        </p:txBody>
      </p:sp>
      <p:sp>
        <p:nvSpPr>
          <p:cNvPr id="4" name="TextBox 3">
            <a:extLst>
              <a:ext uri="{FF2B5EF4-FFF2-40B4-BE49-F238E27FC236}">
                <a16:creationId xmlns:a16="http://schemas.microsoft.com/office/drawing/2014/main" id="{CE1A31E3-3D72-49EF-804F-BE645394A3CE}"/>
              </a:ext>
            </a:extLst>
          </p:cNvPr>
          <p:cNvSpPr txBox="1"/>
          <p:nvPr/>
        </p:nvSpPr>
        <p:spPr>
          <a:xfrm>
            <a:off x="5382180" y="1992815"/>
            <a:ext cx="6575897"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chemeClr val="tx2"/>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390056949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8C9E3-2DAE-4035-8EA2-D1214BA03BA4}"/>
              </a:ext>
            </a:extLst>
          </p:cNvPr>
          <p:cNvSpPr>
            <a:spLocks noGrp="1"/>
          </p:cNvSpPr>
          <p:nvPr>
            <p:ph type="title"/>
          </p:nvPr>
        </p:nvSpPr>
        <p:spPr/>
        <p:txBody>
          <a:bodyPr/>
          <a:lstStyle/>
          <a:p>
            <a:r>
              <a:rPr lang="en-US" dirty="0" err="1">
                <a:solidFill>
                  <a:srgbClr val="000000"/>
                </a:solidFill>
              </a:rPr>
              <a:t>Mensagens-chave</a:t>
            </a:r>
            <a:endParaRPr lang="en-US" dirty="0">
              <a:solidFill>
                <a:srgbClr val="000000"/>
              </a:solidFill>
            </a:endParaRPr>
          </a:p>
        </p:txBody>
      </p:sp>
      <p:sp>
        <p:nvSpPr>
          <p:cNvPr id="3" name="Slide Number Placeholder 2">
            <a:extLst>
              <a:ext uri="{FF2B5EF4-FFF2-40B4-BE49-F238E27FC236}">
                <a16:creationId xmlns:a16="http://schemas.microsoft.com/office/drawing/2014/main" id="{B05F98DF-6714-4BD4-B79E-AFE54DB4B38A}"/>
              </a:ext>
            </a:extLst>
          </p:cNvPr>
          <p:cNvSpPr>
            <a:spLocks noGrp="1"/>
          </p:cNvSpPr>
          <p:nvPr>
            <p:ph type="sldNum" sz="quarter" idx="2"/>
          </p:nvPr>
        </p:nvSpPr>
        <p:spPr/>
        <p:txBody>
          <a:bodyPr/>
          <a:lstStyle/>
          <a:p>
            <a:fld id="{86CB4B4D-7CA3-9044-876B-883B54F8677D}" type="slidenum">
              <a:rPr lang="en-US" smtClean="0"/>
              <a:t>28</a:t>
            </a:fld>
            <a:endParaRPr lang="en-US" dirty="0"/>
          </a:p>
        </p:txBody>
      </p:sp>
      <p:sp>
        <p:nvSpPr>
          <p:cNvPr id="4" name="Text Placeholder 2">
            <a:extLst>
              <a:ext uri="{FF2B5EF4-FFF2-40B4-BE49-F238E27FC236}">
                <a16:creationId xmlns:a16="http://schemas.microsoft.com/office/drawing/2014/main" id="{7E0D7502-4B58-4E76-B89D-F80E1EDE2402}"/>
              </a:ext>
            </a:extLst>
          </p:cNvPr>
          <p:cNvSpPr txBox="1">
            <a:spLocks/>
          </p:cNvSpPr>
          <p:nvPr/>
        </p:nvSpPr>
        <p:spPr>
          <a:xfrm>
            <a:off x="1153803" y="1353482"/>
            <a:ext cx="15402674" cy="7846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hangingPunct="1"/>
            <a:r>
              <a:rPr lang="pt-PT" dirty="0">
                <a:solidFill>
                  <a:srgbClr val="000000"/>
                </a:solidFill>
              </a:rPr>
              <a:t>Utilize </a:t>
            </a:r>
            <a:r>
              <a:rPr lang="pt-PT" b="1" dirty="0">
                <a:solidFill>
                  <a:srgbClr val="000000"/>
                </a:solidFill>
              </a:rPr>
              <a:t>todo o Manual Esfera</a:t>
            </a:r>
            <a:r>
              <a:rPr lang="pt-PT" dirty="0">
                <a:solidFill>
                  <a:srgbClr val="000000"/>
                </a:solidFill>
              </a:rPr>
              <a:t> - e não apenas o capítulo técnico relacionado com o setor do seu projeto.</a:t>
            </a:r>
            <a:endParaRPr lang="en-US" dirty="0">
              <a:solidFill>
                <a:srgbClr val="000000"/>
              </a:solidFill>
            </a:endParaRPr>
          </a:p>
          <a:p>
            <a:pPr hangingPunct="1"/>
            <a:r>
              <a:rPr lang="pt-PT" dirty="0">
                <a:solidFill>
                  <a:srgbClr val="000000"/>
                </a:solidFill>
              </a:rPr>
              <a:t>Recorde que os indicadores são “apenas indicadores” - não as normas em si.</a:t>
            </a:r>
            <a:endParaRPr lang="en-US" dirty="0">
              <a:solidFill>
                <a:srgbClr val="000000"/>
              </a:solidFill>
            </a:endParaRPr>
          </a:p>
          <a:p>
            <a:pPr hangingPunct="1"/>
            <a:r>
              <a:rPr lang="pt-PT" dirty="0">
                <a:solidFill>
                  <a:srgbClr val="000000"/>
                </a:solidFill>
              </a:rPr>
              <a:t>Utilize </a:t>
            </a:r>
            <a:r>
              <a:rPr lang="pt-PT" b="1" dirty="0">
                <a:solidFill>
                  <a:srgbClr val="000000"/>
                </a:solidFill>
              </a:rPr>
              <a:t>vários indicadores para medir e acompanhar os progressos na consecução das normas ao longo do tempo.</a:t>
            </a:r>
            <a:endParaRPr lang="en-US" b="1" dirty="0">
              <a:solidFill>
                <a:srgbClr val="000000"/>
              </a:solidFill>
            </a:endParaRPr>
          </a:p>
          <a:p>
            <a:pPr hangingPunct="1"/>
            <a:r>
              <a:rPr lang="pt-PT" b="1" dirty="0">
                <a:solidFill>
                  <a:srgbClr val="000000"/>
                </a:solidFill>
              </a:rPr>
              <a:t>Destaque as deficiências para promover a mudança, com vista a cumprir as normas o mais rapidamente possível em todos os contextos</a:t>
            </a:r>
            <a:r>
              <a:rPr lang="pt-PT" dirty="0">
                <a:solidFill>
                  <a:srgbClr val="000000"/>
                </a:solidFill>
              </a:rPr>
              <a:t> - independentemente das atuais lacunas.</a:t>
            </a:r>
            <a:endParaRPr lang="en-US" dirty="0">
              <a:solidFill>
                <a:srgbClr val="000000"/>
              </a:solidFill>
            </a:endParaRPr>
          </a:p>
          <a:p>
            <a:pPr hangingPunct="1"/>
            <a:endParaRPr lang="en-US" dirty="0">
              <a:solidFill>
                <a:srgbClr val="000000"/>
              </a:solidFill>
            </a:endParaRPr>
          </a:p>
        </p:txBody>
      </p:sp>
    </p:spTree>
    <p:extLst>
      <p:ext uri="{BB962C8B-B14F-4D97-AF65-F5344CB8AC3E}">
        <p14:creationId xmlns:p14="http://schemas.microsoft.com/office/powerpoint/2010/main" val="186302168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CE315-DF5B-4FC9-87E7-D052DD39511F}"/>
              </a:ext>
            </a:extLst>
          </p:cNvPr>
          <p:cNvSpPr>
            <a:spLocks noGrp="1"/>
          </p:cNvSpPr>
          <p:nvPr>
            <p:ph type="title"/>
          </p:nvPr>
        </p:nvSpPr>
        <p:spPr>
          <a:xfrm>
            <a:off x="608308" y="241873"/>
            <a:ext cx="16527548" cy="1130300"/>
          </a:xfrm>
        </p:spPr>
        <p:txBody>
          <a:bodyPr>
            <a:noAutofit/>
          </a:bodyPr>
          <a:lstStyle/>
          <a:p>
            <a:r>
              <a:rPr lang="pt-PT" sz="5400" dirty="0">
                <a:solidFill>
                  <a:srgbClr val="000000"/>
                </a:solidFill>
              </a:rPr>
              <a:t>Utilização da Esfera na prática - como lidar com:</a:t>
            </a:r>
            <a:endParaRPr lang="en-US" sz="5400" dirty="0">
              <a:solidFill>
                <a:srgbClr val="000000"/>
              </a:solidFill>
            </a:endParaRPr>
          </a:p>
        </p:txBody>
      </p:sp>
      <p:sp>
        <p:nvSpPr>
          <p:cNvPr id="4" name="Slide Number Placeholder 3">
            <a:extLst>
              <a:ext uri="{FF2B5EF4-FFF2-40B4-BE49-F238E27FC236}">
                <a16:creationId xmlns:a16="http://schemas.microsoft.com/office/drawing/2014/main" id="{3068DAAE-188C-4BF6-9EF3-2044F9AEB3B7}"/>
              </a:ext>
            </a:extLst>
          </p:cNvPr>
          <p:cNvSpPr>
            <a:spLocks noGrp="1"/>
          </p:cNvSpPr>
          <p:nvPr>
            <p:ph type="sldNum" sz="quarter" idx="2"/>
          </p:nvPr>
        </p:nvSpPr>
        <p:spPr/>
        <p:txBody>
          <a:bodyPr/>
          <a:lstStyle/>
          <a:p>
            <a:fld id="{86CB4B4D-7CA3-9044-876B-883B54F8677D}" type="slidenum">
              <a:rPr lang="en-US" smtClean="0"/>
              <a:t>3</a:t>
            </a:fld>
            <a:endParaRPr lang="en-US" dirty="0"/>
          </a:p>
        </p:txBody>
      </p:sp>
      <p:sp>
        <p:nvSpPr>
          <p:cNvPr id="5" name="TextBox 4">
            <a:extLst>
              <a:ext uri="{FF2B5EF4-FFF2-40B4-BE49-F238E27FC236}">
                <a16:creationId xmlns:a16="http://schemas.microsoft.com/office/drawing/2014/main" id="{D0EF49AD-4FC9-49CD-9B58-E34C0A1D1486}"/>
              </a:ext>
            </a:extLst>
          </p:cNvPr>
          <p:cNvSpPr txBox="1"/>
          <p:nvPr/>
        </p:nvSpPr>
        <p:spPr>
          <a:xfrm>
            <a:off x="2709613" y="1132185"/>
            <a:ext cx="14022342" cy="74892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pt-PT" sz="4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Constrangimentos: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4000" dirty="0">
                <a:solidFill>
                  <a:srgbClr val="000000"/>
                </a:solidFill>
              </a:rPr>
              <a:t>locais difíceis ou de acesso perigoso;</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4000" dirty="0">
                <a:solidFill>
                  <a:srgbClr val="000000"/>
                </a:solidFill>
              </a:rPr>
              <a:t>realidades operacionais e logísticas;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4000" dirty="0">
                <a:solidFill>
                  <a:srgbClr val="000000"/>
                </a:solidFill>
              </a:rPr>
              <a:t>défices orçamentais;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4000" dirty="0">
                <a:solidFill>
                  <a:srgbClr val="000000"/>
                </a:solidFill>
              </a:rPr>
              <a:t>informações de base precisas; e</a:t>
            </a:r>
            <a:endPar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pt-PT" sz="4000" dirty="0">
                <a:solidFill>
                  <a:srgbClr val="000000"/>
                </a:solidFill>
              </a:rPr>
              <a:t>situações em rápida mudança?</a:t>
            </a:r>
            <a:endPar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pt-PT" sz="4000" dirty="0">
              <a:solidFill>
                <a:srgbClr val="000000"/>
              </a:solidFill>
            </a:endParaRPr>
          </a:p>
          <a:p>
            <a:pPr algn="l"/>
            <a:r>
              <a:rPr lang="pt-PT" sz="4000" b="1" dirty="0">
                <a:solidFill>
                  <a:srgbClr val="000000"/>
                </a:solidFill>
              </a:rPr>
              <a:t>Diferenças nas normas culturais:</a:t>
            </a:r>
          </a:p>
          <a:p>
            <a:pPr marL="571500" indent="-571500" algn="l">
              <a:buFont typeface="Arial" panose="020B0604020202020204" pitchFamily="34" charset="0"/>
              <a:buChar char="•"/>
            </a:pPr>
            <a:r>
              <a:rPr lang="pt-PT" sz="4000" dirty="0">
                <a:solidFill>
                  <a:srgbClr val="000000"/>
                </a:solidFill>
              </a:rPr>
              <a:t>diferenças e diversidade entre as pessoas;</a:t>
            </a:r>
          </a:p>
          <a:p>
            <a:pPr marL="571500" indent="-571500" algn="l">
              <a:buFont typeface="Arial" panose="020B0604020202020204" pitchFamily="34" charset="0"/>
              <a:buChar char="•"/>
            </a:pPr>
            <a:r>
              <a:rPr lang="pt-PT" sz="4000" dirty="0">
                <a:solidFill>
                  <a:srgbClr val="000000"/>
                </a:solidFill>
              </a:rPr>
              <a:t>diferentes normas sociais e tradições locais; e</a:t>
            </a:r>
          </a:p>
          <a:p>
            <a:pPr marL="571500" indent="-571500" algn="l">
              <a:buFont typeface="Arial" panose="020B0604020202020204" pitchFamily="34" charset="0"/>
              <a:buChar char="•"/>
            </a:pPr>
            <a:r>
              <a:rPr lang="pt-PT" sz="4000" dirty="0">
                <a:solidFill>
                  <a:srgbClr val="000000"/>
                </a:solidFill>
              </a:rPr>
              <a:t>normas diferentes em matéria de abrigo, higiene e hábitos alimentares?</a:t>
            </a:r>
          </a:p>
        </p:txBody>
      </p:sp>
    </p:spTree>
    <p:extLst>
      <p:ext uri="{BB962C8B-B14F-4D97-AF65-F5344CB8AC3E}">
        <p14:creationId xmlns:p14="http://schemas.microsoft.com/office/powerpoint/2010/main" val="13204199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B333F-AEDC-47A9-848A-82155EBC7082}"/>
              </a:ext>
            </a:extLst>
          </p:cNvPr>
          <p:cNvSpPr>
            <a:spLocks noGrp="1"/>
          </p:cNvSpPr>
          <p:nvPr>
            <p:ph type="title"/>
          </p:nvPr>
        </p:nvSpPr>
        <p:spPr>
          <a:xfrm>
            <a:off x="392703" y="70422"/>
            <a:ext cx="16363677" cy="2782505"/>
          </a:xfrm>
        </p:spPr>
        <p:txBody>
          <a:bodyPr>
            <a:normAutofit/>
          </a:bodyPr>
          <a:lstStyle/>
          <a:p>
            <a:pPr algn="just"/>
            <a:r>
              <a:rPr lang="pt-PT" sz="5200" dirty="0">
                <a:solidFill>
                  <a:srgbClr val="000000"/>
                </a:solidFill>
              </a:rPr>
              <a:t>A Esfera na prática - assistam ao vídeo do Bangladesh e respondam às seguintes perguntas:</a:t>
            </a:r>
            <a:r>
              <a:rPr lang="en-US" sz="5200" dirty="0">
                <a:solidFill>
                  <a:srgbClr val="000000"/>
                </a:solidFill>
              </a:rPr>
              <a:t> </a:t>
            </a:r>
          </a:p>
        </p:txBody>
      </p:sp>
      <p:sp>
        <p:nvSpPr>
          <p:cNvPr id="3" name="Text Placeholder 2">
            <a:extLst>
              <a:ext uri="{FF2B5EF4-FFF2-40B4-BE49-F238E27FC236}">
                <a16:creationId xmlns:a16="http://schemas.microsoft.com/office/drawing/2014/main" id="{65E2DDA4-0FE3-4831-9EA2-30A696B19A23}"/>
              </a:ext>
            </a:extLst>
          </p:cNvPr>
          <p:cNvSpPr>
            <a:spLocks noGrp="1"/>
          </p:cNvSpPr>
          <p:nvPr>
            <p:ph type="body" sz="half" idx="4294967295"/>
          </p:nvPr>
        </p:nvSpPr>
        <p:spPr>
          <a:xfrm>
            <a:off x="1433159" y="2268217"/>
            <a:ext cx="14989465" cy="6115952"/>
          </a:xfrm>
        </p:spPr>
        <p:txBody>
          <a:bodyPr>
            <a:normAutofit fontScale="92500"/>
          </a:bodyPr>
          <a:lstStyle/>
          <a:p>
            <a:pPr marL="742950" indent="-742950">
              <a:buSzPct val="110000"/>
              <a:buFont typeface="+mj-lt"/>
              <a:buAutoNum type="arabicPeriod"/>
            </a:pPr>
            <a:r>
              <a:rPr lang="pt-PT" dirty="0"/>
              <a:t>Que </a:t>
            </a:r>
            <a:r>
              <a:rPr lang="pt-PT" b="1" dirty="0"/>
              <a:t>partes da Esfera</a:t>
            </a:r>
            <a:r>
              <a:rPr lang="pt-PT" dirty="0"/>
              <a:t> são mais úteis para uma resposta de emergência real, numa situação difícil como esta?</a:t>
            </a:r>
            <a:endParaRPr lang="en-US" dirty="0"/>
          </a:p>
          <a:p>
            <a:pPr marL="742950" indent="-742950">
              <a:buSzPct val="110000"/>
              <a:buFont typeface="+mj-lt"/>
              <a:buAutoNum type="arabicPeriod"/>
            </a:pPr>
            <a:r>
              <a:rPr lang="pt-PT" dirty="0"/>
              <a:t>Que </a:t>
            </a:r>
            <a:r>
              <a:rPr lang="pt-PT" b="1" dirty="0"/>
              <a:t>orientação ou conselho da Esfera</a:t>
            </a:r>
            <a:r>
              <a:rPr lang="pt-PT" dirty="0"/>
              <a:t> viram refletido na resposta apresentada e descrita no vídeo?</a:t>
            </a:r>
            <a:endParaRPr lang="en-US" dirty="0"/>
          </a:p>
          <a:p>
            <a:pPr marL="742950" indent="-742950">
              <a:buSzPct val="110000"/>
              <a:buFont typeface="+mj-lt"/>
              <a:buAutoNum type="arabicPeriod"/>
            </a:pPr>
            <a:r>
              <a:rPr lang="pt-PT" dirty="0"/>
              <a:t>Que </a:t>
            </a:r>
            <a:r>
              <a:rPr lang="pt-PT" b="1" dirty="0"/>
              <a:t>indicadores da Esfera</a:t>
            </a:r>
            <a:r>
              <a:rPr lang="pt-PT" dirty="0"/>
              <a:t> para </a:t>
            </a:r>
            <a:r>
              <a:rPr lang="pt-PT" b="1" dirty="0" err="1"/>
              <a:t>WASH</a:t>
            </a:r>
            <a:r>
              <a:rPr lang="pt-PT" b="1" dirty="0"/>
              <a:t> e abrigo</a:t>
            </a:r>
            <a:r>
              <a:rPr lang="pt-PT" dirty="0"/>
              <a:t> não foram </a:t>
            </a:r>
            <a:r>
              <a:rPr lang="pt-PT" b="1" dirty="0"/>
              <a:t>provavelmente</a:t>
            </a:r>
            <a:r>
              <a:rPr lang="pt-PT" dirty="0"/>
              <a:t> atingidos nestes dias e semanas iniciais?</a:t>
            </a:r>
            <a:endParaRPr lang="en-US" dirty="0"/>
          </a:p>
          <a:p>
            <a:pPr marL="742950" indent="-742950">
              <a:buSzPct val="110000"/>
              <a:buFont typeface="+mj-lt"/>
              <a:buAutoNum type="arabicPeriod"/>
            </a:pPr>
            <a:r>
              <a:rPr lang="pt-PT" dirty="0"/>
              <a:t>Que </a:t>
            </a:r>
            <a:r>
              <a:rPr lang="pt-PT" b="1" dirty="0"/>
              <a:t>indicadores da Esfera</a:t>
            </a:r>
            <a:r>
              <a:rPr lang="pt-PT" dirty="0"/>
              <a:t> para </a:t>
            </a:r>
            <a:r>
              <a:rPr lang="pt-PT" b="1" dirty="0"/>
              <a:t>alimentação e saúde</a:t>
            </a:r>
            <a:r>
              <a:rPr lang="pt-PT" dirty="0"/>
              <a:t> não foram </a:t>
            </a:r>
            <a:r>
              <a:rPr lang="pt-PT" b="1" dirty="0"/>
              <a:t>provavelmente</a:t>
            </a:r>
            <a:r>
              <a:rPr lang="pt-PT" dirty="0"/>
              <a:t> atingidos nestes dias e semanas iniciais?</a:t>
            </a:r>
            <a:endParaRPr lang="en-US" dirty="0"/>
          </a:p>
          <a:p>
            <a:endParaRPr lang="en-US" dirty="0"/>
          </a:p>
        </p:txBody>
      </p:sp>
      <p:sp>
        <p:nvSpPr>
          <p:cNvPr id="4" name="Slide Number Placeholder 3">
            <a:extLst>
              <a:ext uri="{FF2B5EF4-FFF2-40B4-BE49-F238E27FC236}">
                <a16:creationId xmlns:a16="http://schemas.microsoft.com/office/drawing/2014/main" id="{3454343E-D282-4C5A-AE46-04DCF6C7840A}"/>
              </a:ext>
            </a:extLst>
          </p:cNvPr>
          <p:cNvSpPr>
            <a:spLocks noGrp="1"/>
          </p:cNvSpPr>
          <p:nvPr>
            <p:ph type="sldNum" sz="quarter" idx="2"/>
          </p:nvPr>
        </p:nvSpPr>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307870800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flipchart">
            <a:extLst>
              <a:ext uri="{FF2B5EF4-FFF2-40B4-BE49-F238E27FC236}">
                <a16:creationId xmlns:a16="http://schemas.microsoft.com/office/drawing/2014/main" id="{0AFA660B-2C1A-46D9-A0D6-98AADEBDB7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128443" y="978311"/>
            <a:ext cx="5333182" cy="877528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C6F5D2B-2A3A-484B-BD0B-D6522126BADC}"/>
              </a:ext>
            </a:extLst>
          </p:cNvPr>
          <p:cNvSpPr txBox="1"/>
          <p:nvPr/>
        </p:nvSpPr>
        <p:spPr>
          <a:xfrm>
            <a:off x="12194501" y="1861416"/>
            <a:ext cx="2967158" cy="40421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rPr>
              <a:t>Uma pergunta</a:t>
            </a:r>
            <a:r>
              <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rPr>
              <a:t>!</a:t>
            </a: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p:txBody>
      </p:sp>
      <p:sp>
        <p:nvSpPr>
          <p:cNvPr id="2" name="Title 1">
            <a:extLst>
              <a:ext uri="{FF2B5EF4-FFF2-40B4-BE49-F238E27FC236}">
                <a16:creationId xmlns:a16="http://schemas.microsoft.com/office/drawing/2014/main" id="{78146FAA-7D28-4969-9640-1219349E4436}"/>
              </a:ext>
            </a:extLst>
          </p:cNvPr>
          <p:cNvSpPr>
            <a:spLocks noGrp="1"/>
          </p:cNvSpPr>
          <p:nvPr>
            <p:ph type="title"/>
          </p:nvPr>
        </p:nvSpPr>
        <p:spPr>
          <a:xfrm>
            <a:off x="392704" y="70423"/>
            <a:ext cx="16436147" cy="1130300"/>
          </a:xfrm>
        </p:spPr>
        <p:txBody>
          <a:bodyPr>
            <a:normAutofit/>
          </a:bodyPr>
          <a:lstStyle/>
          <a:p>
            <a:r>
              <a:rPr lang="pt-PT" sz="5600" dirty="0">
                <a:solidFill>
                  <a:srgbClr val="000000"/>
                </a:solidFill>
              </a:rPr>
              <a:t>Apontem a pergunta atribuída ao vosso grupo</a:t>
            </a:r>
            <a:endParaRPr lang="en-US" sz="5600" dirty="0">
              <a:solidFill>
                <a:srgbClr val="000000"/>
              </a:solidFill>
            </a:endParaRPr>
          </a:p>
        </p:txBody>
      </p:sp>
      <p:sp>
        <p:nvSpPr>
          <p:cNvPr id="3" name="Slide Number Placeholder 2">
            <a:extLst>
              <a:ext uri="{FF2B5EF4-FFF2-40B4-BE49-F238E27FC236}">
                <a16:creationId xmlns:a16="http://schemas.microsoft.com/office/drawing/2014/main" id="{17C0B418-3BF3-429D-8E72-3C996253C8FB}"/>
              </a:ext>
            </a:extLst>
          </p:cNvPr>
          <p:cNvSpPr>
            <a:spLocks noGrp="1"/>
          </p:cNvSpPr>
          <p:nvPr>
            <p:ph type="sldNum" sz="quarter" idx="2"/>
          </p:nvPr>
        </p:nvSpPr>
        <p:spPr/>
        <p:txBody>
          <a:bodyPr/>
          <a:lstStyle/>
          <a:p>
            <a:fld id="{86CB4B4D-7CA3-9044-876B-883B54F8677D}" type="slidenum">
              <a:rPr lang="en-US" smtClean="0"/>
              <a:t>5</a:t>
            </a:fld>
            <a:endParaRPr lang="en-US" dirty="0"/>
          </a:p>
        </p:txBody>
      </p:sp>
      <p:sp>
        <p:nvSpPr>
          <p:cNvPr id="4" name="TextBox 3">
            <a:extLst>
              <a:ext uri="{FF2B5EF4-FFF2-40B4-BE49-F238E27FC236}">
                <a16:creationId xmlns:a16="http://schemas.microsoft.com/office/drawing/2014/main" id="{8BA4DF0E-44B2-4A64-BD47-F39FD340F622}"/>
              </a:ext>
            </a:extLst>
          </p:cNvPr>
          <p:cNvSpPr txBox="1"/>
          <p:nvPr/>
        </p:nvSpPr>
        <p:spPr>
          <a:xfrm>
            <a:off x="933389" y="1245863"/>
            <a:ext cx="8960193" cy="68736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Revejam a pergunta atribuída ao vosso grupo e escrevam-na no topo do vosso </a:t>
            </a:r>
            <a:r>
              <a:rPr kumimoji="0" lang="pt-PT"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flip</a:t>
            </a:r>
            <a:r>
              <a:rPr kumimoji="0" lang="pt-PT"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t>
            </a:r>
            <a:r>
              <a:rPr kumimoji="0" lang="pt-PT"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chart</a:t>
            </a: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t>
            </a:r>
          </a:p>
          <a:p>
            <a:pPr marL="0" marR="0" indent="0" algn="l" defTabSz="584200" rtl="0" fontAlgn="auto" latinLnBrk="0" hangingPunct="0">
              <a:lnSpc>
                <a:spcPct val="100000"/>
              </a:lnSpc>
              <a:spcBef>
                <a:spcPts val="0"/>
              </a:spcBef>
              <a:spcAft>
                <a:spcPts val="0"/>
              </a:spcAft>
              <a:buClrTx/>
              <a:buSzTx/>
              <a:buFontTx/>
              <a:buNone/>
              <a:tabLst/>
            </a:pP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0" marR="0" indent="0" algn="l" defTabSz="584200" rtl="0" fontAlgn="auto" latinLnBrk="0" hangingPunct="0">
              <a:lnSpc>
                <a:spcPct val="100000"/>
              </a:lnSpc>
              <a:spcBef>
                <a:spcPts val="0"/>
              </a:spcBef>
              <a:spcAft>
                <a:spcPts val="0"/>
              </a:spcAft>
              <a:buClrTx/>
              <a:buSzTx/>
              <a:buFontTx/>
              <a:buNone/>
              <a:tabLst/>
            </a:pPr>
            <a:r>
              <a:rPr lang="pt-PT" sz="4000" dirty="0">
                <a:solidFill>
                  <a:srgbClr val="000000"/>
                </a:solidFill>
              </a:rPr>
              <a:t>Após o vídeo, respondam à pergunta da melhor forma possível enquanto grupo, utilizando apenas esta folha de </a:t>
            </a:r>
            <a:r>
              <a:rPr lang="pt-PT" sz="4000" dirty="0" err="1">
                <a:solidFill>
                  <a:srgbClr val="000000"/>
                </a:solidFill>
              </a:rPr>
              <a:t>flip</a:t>
            </a:r>
            <a:r>
              <a:rPr lang="pt-PT" sz="4000" dirty="0">
                <a:solidFill>
                  <a:srgbClr val="000000"/>
                </a:solidFill>
              </a:rPr>
              <a:t> </a:t>
            </a:r>
            <a:r>
              <a:rPr lang="pt-PT" sz="4000" dirty="0" err="1">
                <a:solidFill>
                  <a:srgbClr val="000000"/>
                </a:solidFill>
              </a:rPr>
              <a:t>chart</a:t>
            </a:r>
            <a:r>
              <a:rPr lang="pt-PT" sz="4000" dirty="0">
                <a:solidFill>
                  <a:srgbClr val="000000"/>
                </a:solidFill>
              </a:rPr>
              <a:t>.</a:t>
            </a:r>
            <a:endParaRPr lang="en-US" sz="4000" dirty="0">
              <a:solidFill>
                <a:srgbClr val="000000"/>
              </a:solidFill>
            </a:endParaRPr>
          </a:p>
          <a:p>
            <a:pPr marL="0" marR="0" indent="0" algn="l" defTabSz="584200" rtl="0" fontAlgn="auto" latinLnBrk="0" hangingPunct="0">
              <a:lnSpc>
                <a:spcPct val="100000"/>
              </a:lnSpc>
              <a:spcBef>
                <a:spcPts val="0"/>
              </a:spcBef>
              <a:spcAft>
                <a:spcPts val="0"/>
              </a:spcAft>
              <a:buClrTx/>
              <a:buSzTx/>
              <a:buFontTx/>
              <a:buNone/>
              <a:tabLst/>
            </a:pP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0" marR="0" indent="0" algn="l" defTabSz="584200" rtl="0" fontAlgn="auto" latinLnBrk="0" hangingPunct="0">
              <a:lnSpc>
                <a:spcPct val="100000"/>
              </a:lnSpc>
              <a:spcBef>
                <a:spcPts val="0"/>
              </a:spcBef>
              <a:spcAft>
                <a:spcPts val="0"/>
              </a:spcAft>
              <a:buClrTx/>
              <a:buSzTx/>
              <a:buFontTx/>
              <a:buNone/>
              <a:tabLst/>
            </a:pPr>
            <a:r>
              <a:rPr lang="pt-PT" sz="4000" dirty="0">
                <a:solidFill>
                  <a:srgbClr val="000000"/>
                </a:solidFill>
              </a:rPr>
              <a:t>Dispõem de 15 minutos para preparar a vossa resposta</a:t>
            </a:r>
            <a:r>
              <a:rPr lang="en-US" sz="4000" dirty="0">
                <a:solidFill>
                  <a:srgbClr val="000000"/>
                </a:solidFill>
              </a:rPr>
              <a:t>.</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31355598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97F30-1F71-49BF-B1DF-57370F78BAFE}"/>
              </a:ext>
            </a:extLst>
          </p:cNvPr>
          <p:cNvSpPr>
            <a:spLocks noGrp="1"/>
          </p:cNvSpPr>
          <p:nvPr>
            <p:ph type="title"/>
          </p:nvPr>
        </p:nvSpPr>
        <p:spPr>
          <a:xfrm>
            <a:off x="392704" y="158578"/>
            <a:ext cx="16560766" cy="1130300"/>
          </a:xfrm>
        </p:spPr>
        <p:txBody>
          <a:bodyPr>
            <a:normAutofit fontScale="90000"/>
          </a:bodyPr>
          <a:lstStyle/>
          <a:p>
            <a:r>
              <a:rPr lang="pt-PT">
                <a:solidFill>
                  <a:srgbClr val="000000"/>
                </a:solidFill>
              </a:rPr>
              <a:t>Refugiados rohingya no Bangladesh – 2017</a:t>
            </a:r>
          </a:p>
        </p:txBody>
      </p:sp>
      <p:pic>
        <p:nvPicPr>
          <p:cNvPr id="3" name="Online Media 2" title="Managing Bangladesh's Sprawling Rohingya Refugee Settlements">
            <a:hlinkClick r:id="" action="ppaction://media"/>
            <a:extLst>
              <a:ext uri="{FF2B5EF4-FFF2-40B4-BE49-F238E27FC236}">
                <a16:creationId xmlns:a16="http://schemas.microsoft.com/office/drawing/2014/main" id="{923E8201-97D4-45DB-84C4-5404A3B19052}"/>
              </a:ext>
            </a:extLst>
          </p:cNvPr>
          <p:cNvPicPr>
            <a:picLocks noRot="1" noChangeAspect="1"/>
          </p:cNvPicPr>
          <p:nvPr>
            <a:videoFile r:link="rId1"/>
          </p:nvPr>
        </p:nvPicPr>
        <p:blipFill>
          <a:blip r:embed="rId4"/>
          <a:stretch>
            <a:fillRect/>
          </a:stretch>
        </p:blipFill>
        <p:spPr>
          <a:xfrm>
            <a:off x="1486349" y="1288878"/>
            <a:ext cx="14367562" cy="8081754"/>
          </a:xfrm>
          <a:prstGeom prst="rect">
            <a:avLst/>
          </a:prstGeom>
        </p:spPr>
      </p:pic>
    </p:spTree>
    <p:extLst>
      <p:ext uri="{BB962C8B-B14F-4D97-AF65-F5344CB8AC3E}">
        <p14:creationId xmlns:p14="http://schemas.microsoft.com/office/powerpoint/2010/main" val="150743512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830123" y="1345333"/>
            <a:ext cx="8092928" cy="7464234"/>
          </a:xfrm>
        </p:spPr>
        <p:txBody>
          <a:bodyPr>
            <a:normAutofit fontScale="90000"/>
          </a:bodyPr>
          <a:lstStyle/>
          <a:p>
            <a:pPr marL="855663" indent="-855663"/>
            <a:r>
              <a:rPr lang="en-US" dirty="0">
                <a:solidFill>
                  <a:srgbClr val="000000"/>
                </a:solidFill>
              </a:rPr>
              <a:t>1. </a:t>
            </a:r>
            <a:r>
              <a:rPr lang="pt-PT" dirty="0">
                <a:solidFill>
                  <a:srgbClr val="000000"/>
                </a:solidFill>
              </a:rPr>
              <a:t>Que </a:t>
            </a:r>
            <a:r>
              <a:rPr lang="pt-PT" u="sng" dirty="0">
                <a:solidFill>
                  <a:srgbClr val="000000"/>
                </a:solidFill>
              </a:rPr>
              <a:t>partes da Esfera</a:t>
            </a:r>
            <a:r>
              <a:rPr lang="pt-PT" dirty="0">
                <a:solidFill>
                  <a:srgbClr val="000000"/>
                </a:solidFill>
              </a:rPr>
              <a:t> são mais úteis para uma resposta de emergência real, numa situação difícil como esta?</a:t>
            </a:r>
            <a:br>
              <a:rPr lang="en-US" dirty="0">
                <a:solidFill>
                  <a:srgbClr val="000000"/>
                </a:solidFill>
              </a:rPr>
            </a:b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7</a:t>
            </a:fld>
            <a:endParaRPr lang="en-US" dirty="0"/>
          </a:p>
        </p:txBody>
      </p:sp>
      <p:pic>
        <p:nvPicPr>
          <p:cNvPr id="4" name="Picture 2" descr="Image result for 2018 SPhere HAndbook">
            <a:extLst>
              <a:ext uri="{FF2B5EF4-FFF2-40B4-BE49-F238E27FC236}">
                <a16:creationId xmlns:a16="http://schemas.microsoft.com/office/drawing/2014/main" id="{BC7BDD02-BA15-4780-9210-F12B5DFD92FC}"/>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387524" y="1463625"/>
            <a:ext cx="4730892" cy="6826350"/>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85021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yin yang">
            <a:extLst>
              <a:ext uri="{FF2B5EF4-FFF2-40B4-BE49-F238E27FC236}">
                <a16:creationId xmlns:a16="http://schemas.microsoft.com/office/drawing/2014/main" id="{6B510B06-47F1-4CDD-A69E-98B449600DD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09991" y="1644232"/>
            <a:ext cx="6677837" cy="6677837"/>
          </a:xfrm>
          <a:prstGeom prst="rect">
            <a:avLst/>
          </a:prstGeom>
          <a:noFill/>
          <a:extLst>
            <a:ext uri="{909E8E84-426E-40DD-AFC4-6F175D3DCCD1}">
              <a14:hiddenFill xmlns:a14="http://schemas.microsoft.com/office/drawing/2010/main">
                <a:solidFill>
                  <a:srgbClr val="FFFFFF"/>
                </a:solidFill>
              </a14:hiddenFill>
            </a:ext>
          </a:extLst>
        </p:spPr>
      </p:pic>
      <p:sp>
        <p:nvSpPr>
          <p:cNvPr id="121" name="Title"/>
          <p:cNvSpPr txBox="1">
            <a:spLocks noGrp="1"/>
          </p:cNvSpPr>
          <p:nvPr>
            <p:ph type="title"/>
          </p:nvPr>
        </p:nvSpPr>
        <p:spPr>
          <a:xfrm>
            <a:off x="263163" y="169309"/>
            <a:ext cx="16947559" cy="1130300"/>
          </a:xfrm>
          <a:prstGeom prst="rect">
            <a:avLst/>
          </a:prstGeom>
        </p:spPr>
        <p:txBody>
          <a:bodyPr>
            <a:noAutofit/>
          </a:bodyPr>
          <a:lstStyle/>
          <a:p>
            <a:pPr algn="l"/>
            <a:r>
              <a:rPr lang="pt-PT" sz="5400" dirty="0">
                <a:solidFill>
                  <a:srgbClr val="000000"/>
                </a:solidFill>
              </a:rPr>
              <a:t>Todas as partes! Oito capítulos </a:t>
            </a:r>
            <a:r>
              <a:rPr lang="pt-PT" sz="5400" u="sng" dirty="0">
                <a:solidFill>
                  <a:srgbClr val="000000"/>
                </a:solidFill>
              </a:rPr>
              <a:t>interdependentes</a:t>
            </a:r>
            <a:endParaRPr lang="pt-PT" sz="5400" dirty="0">
              <a:solidFill>
                <a:srgbClr val="000000"/>
              </a:solidFill>
            </a:endParaRPr>
          </a:p>
        </p:txBody>
      </p:sp>
      <p:sp>
        <p:nvSpPr>
          <p:cNvPr id="10" name="Slide Number">
            <a:extLst>
              <a:ext uri="{FF2B5EF4-FFF2-40B4-BE49-F238E27FC236}">
                <a16:creationId xmlns:a16="http://schemas.microsoft.com/office/drawing/2014/main" id="{12DE1491-2265-4255-9A46-DEA4F8DCFF26}"/>
              </a:ext>
            </a:extLst>
          </p:cNvPr>
          <p:cNvSpPr txBox="1">
            <a:spLocks noGrp="1"/>
          </p:cNvSpPr>
          <p:nvPr>
            <p:ph type="sldNum" sz="quarter" idx="2"/>
          </p:nvPr>
        </p:nvSpPr>
        <p:spPr>
          <a:xfrm>
            <a:off x="3390428" y="8809567"/>
            <a:ext cx="238848" cy="389915"/>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lang="pt-PT"/>
              <a:t>8</a:t>
            </a:fld>
            <a:endParaRPr lang="pt-PT" dirty="0"/>
          </a:p>
        </p:txBody>
      </p:sp>
      <p:sp>
        <p:nvSpPr>
          <p:cNvPr id="5" name="Body">
            <a:extLst>
              <a:ext uri="{FF2B5EF4-FFF2-40B4-BE49-F238E27FC236}">
                <a16:creationId xmlns:a16="http://schemas.microsoft.com/office/drawing/2014/main" id="{8C61AD93-4572-4718-ACB1-322DB44955E7}"/>
              </a:ext>
            </a:extLst>
          </p:cNvPr>
          <p:cNvSpPr txBox="1">
            <a:spLocks/>
          </p:cNvSpPr>
          <p:nvPr/>
        </p:nvSpPr>
        <p:spPr>
          <a:xfrm>
            <a:off x="392704" y="1485967"/>
            <a:ext cx="10006549" cy="702246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numCol="2"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265238" indent="-685800" algn="l" defTabSz="942975" hangingPunct="1">
              <a:buFont typeface="+mj-lt"/>
              <a:buAutoNum type="arabicPeriod"/>
            </a:pPr>
            <a:r>
              <a:rPr lang="pt-PT" sz="4000" dirty="0">
                <a:solidFill>
                  <a:srgbClr val="000000"/>
                </a:solidFill>
              </a:rPr>
              <a:t>O que é a Esfera?</a:t>
            </a:r>
          </a:p>
          <a:p>
            <a:pPr marL="854075" indent="-742950" algn="l" hangingPunct="1">
              <a:buFont typeface="+mj-lt"/>
              <a:buAutoNum type="arabicPeriod"/>
            </a:pPr>
            <a:r>
              <a:rPr lang="pt-PT" sz="4000" dirty="0">
                <a:solidFill>
                  <a:srgbClr val="000000"/>
                </a:solidFill>
              </a:rPr>
              <a:t>Carta Humanitária</a:t>
            </a:r>
          </a:p>
          <a:p>
            <a:pPr marL="742950" indent="-742950" algn="l" hangingPunct="1">
              <a:buFont typeface="+mj-lt"/>
              <a:buAutoNum type="arabicPeriod"/>
            </a:pPr>
            <a:r>
              <a:rPr lang="pt-PT" sz="4000" dirty="0">
                <a:solidFill>
                  <a:srgbClr val="000000"/>
                </a:solidFill>
              </a:rPr>
              <a:t>Princípios de Proteção</a:t>
            </a:r>
          </a:p>
          <a:p>
            <a:pPr marL="1265238" indent="-742950" algn="l" hangingPunct="1">
              <a:buFont typeface="+mj-lt"/>
              <a:buAutoNum type="arabicPeriod"/>
            </a:pPr>
            <a:r>
              <a:rPr lang="pt-PT" sz="4000" dirty="0">
                <a:solidFill>
                  <a:srgbClr val="000000"/>
                </a:solidFill>
              </a:rPr>
              <a:t>Norma Humanitária Essencial (</a:t>
            </a:r>
            <a:r>
              <a:rPr lang="pt-PT" sz="4000" dirty="0" err="1">
                <a:solidFill>
                  <a:srgbClr val="000000"/>
                </a:solidFill>
              </a:rPr>
              <a:t>CHS</a:t>
            </a:r>
            <a:r>
              <a:rPr lang="pt-PT" sz="4000" dirty="0">
                <a:solidFill>
                  <a:srgbClr val="000000"/>
                </a:solidFill>
              </a:rPr>
              <a:t>)</a:t>
            </a:r>
          </a:p>
          <a:p>
            <a:pPr marL="742950" indent="-742950" algn="l" hangingPunct="1">
              <a:buFont typeface="+mj-lt"/>
              <a:buAutoNum type="arabicPeriod"/>
            </a:pPr>
            <a:endParaRPr lang="pt-PT" sz="4000" dirty="0">
              <a:solidFill>
                <a:srgbClr val="000000"/>
              </a:solidFill>
            </a:endParaRPr>
          </a:p>
          <a:p>
            <a:pPr marL="742950" indent="-742950" algn="l" hangingPunct="1">
              <a:buFont typeface="+mj-lt"/>
              <a:buAutoNum type="arabicPeriod"/>
            </a:pPr>
            <a:endParaRPr lang="pt-PT" sz="4000" dirty="0">
              <a:solidFill>
                <a:srgbClr val="000000"/>
              </a:solidFill>
            </a:endParaRPr>
          </a:p>
        </p:txBody>
      </p:sp>
      <p:sp>
        <p:nvSpPr>
          <p:cNvPr id="2" name="Rectangle 1">
            <a:extLst>
              <a:ext uri="{FF2B5EF4-FFF2-40B4-BE49-F238E27FC236}">
                <a16:creationId xmlns:a16="http://schemas.microsoft.com/office/drawing/2014/main" id="{4901C387-B2ED-4E4E-831A-A928926154A5}"/>
              </a:ext>
            </a:extLst>
          </p:cNvPr>
          <p:cNvSpPr/>
          <p:nvPr/>
        </p:nvSpPr>
        <p:spPr>
          <a:xfrm>
            <a:off x="10956080" y="1857297"/>
            <a:ext cx="6269884" cy="7017306"/>
          </a:xfrm>
          <a:prstGeom prst="rect">
            <a:avLst/>
          </a:prstGeom>
        </p:spPr>
        <p:txBody>
          <a:bodyPr wrap="square">
            <a:spAutoFit/>
          </a:bodyPr>
          <a:lstStyle/>
          <a:p>
            <a:pPr marL="742950" indent="-742950" algn="l" hangingPunct="1">
              <a:spcBef>
                <a:spcPts val="2000"/>
              </a:spcBef>
              <a:buFont typeface="+mj-lt"/>
              <a:buAutoNum type="arabicPeriod" startAt="5"/>
            </a:pPr>
            <a:r>
              <a:rPr lang="pt-PT" sz="4000" dirty="0" err="1">
                <a:solidFill>
                  <a:srgbClr val="000000"/>
                </a:solidFill>
                <a:latin typeface="Open Sans"/>
                <a:sym typeface="Open Sans"/>
              </a:rPr>
              <a:t>WASH</a:t>
            </a:r>
            <a:r>
              <a:rPr lang="pt-PT" sz="4000" dirty="0">
                <a:solidFill>
                  <a:srgbClr val="000000"/>
                </a:solidFill>
                <a:latin typeface="Open Sans"/>
                <a:sym typeface="Open Sans"/>
              </a:rPr>
              <a:t> (abastecimento de água, saneamento e promoção da higiene)</a:t>
            </a:r>
          </a:p>
          <a:p>
            <a:pPr marL="1371600" indent="-742950" algn="l" hangingPunct="1">
              <a:spcBef>
                <a:spcPts val="2000"/>
              </a:spcBef>
              <a:buFont typeface="+mj-lt"/>
              <a:buAutoNum type="arabicPeriod" startAt="5"/>
            </a:pPr>
            <a:r>
              <a:rPr lang="pt-PT" sz="4000" dirty="0">
                <a:solidFill>
                  <a:srgbClr val="000000"/>
                </a:solidFill>
                <a:latin typeface="Open Sans"/>
                <a:sym typeface="Open Sans"/>
              </a:rPr>
              <a:t>Segurança Alimentar e Nutrição</a:t>
            </a:r>
          </a:p>
          <a:p>
            <a:pPr marL="1203325" indent="-742950" algn="l" hangingPunct="1">
              <a:spcBef>
                <a:spcPts val="2000"/>
              </a:spcBef>
              <a:buFont typeface="+mj-lt"/>
              <a:buAutoNum type="arabicPeriod" startAt="5"/>
            </a:pPr>
            <a:r>
              <a:rPr lang="pt-PT" sz="4000" dirty="0">
                <a:solidFill>
                  <a:srgbClr val="000000"/>
                </a:solidFill>
                <a:latin typeface="Open Sans"/>
                <a:sym typeface="Open Sans"/>
              </a:rPr>
              <a:t>Abrigo e Assentamento</a:t>
            </a:r>
          </a:p>
          <a:p>
            <a:pPr marL="742950" indent="-742950" algn="l" hangingPunct="1">
              <a:spcBef>
                <a:spcPts val="2000"/>
              </a:spcBef>
              <a:buFont typeface="+mj-lt"/>
              <a:buAutoNum type="arabicPeriod" startAt="5"/>
            </a:pPr>
            <a:r>
              <a:rPr lang="pt-PT" sz="4000" dirty="0">
                <a:solidFill>
                  <a:srgbClr val="000000"/>
                </a:solidFill>
                <a:latin typeface="Open Sans"/>
                <a:sym typeface="Open Sans"/>
              </a:rPr>
              <a:t>Saúde</a:t>
            </a:r>
          </a:p>
        </p:txBody>
      </p:sp>
      <p:sp>
        <p:nvSpPr>
          <p:cNvPr id="13" name="TextBox 12">
            <a:extLst>
              <a:ext uri="{FF2B5EF4-FFF2-40B4-BE49-F238E27FC236}">
                <a16:creationId xmlns:a16="http://schemas.microsoft.com/office/drawing/2014/main" id="{3D12F6A6-F076-40DC-9B59-218C99EBE96F}"/>
              </a:ext>
            </a:extLst>
          </p:cNvPr>
          <p:cNvSpPr txBox="1"/>
          <p:nvPr/>
        </p:nvSpPr>
        <p:spPr>
          <a:xfrm>
            <a:off x="5772189" y="3784176"/>
            <a:ext cx="265938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3600" b="1" i="0" u="none" strike="noStrike" cap="none" spc="0" normalizeH="0" baseline="0" dirty="0">
                <a:ln>
                  <a:noFill/>
                </a:ln>
                <a:solidFill>
                  <a:srgbClr val="000000"/>
                </a:solidFill>
                <a:effectLst/>
                <a:uFillTx/>
                <a:sym typeface="Open Sans Regular"/>
              </a:rPr>
              <a:t>CAPÍTULOS</a:t>
            </a:r>
          </a:p>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rgbClr val="000000"/>
                </a:solidFill>
              </a:rPr>
              <a:t>DE BASE</a:t>
            </a:r>
            <a:endParaRPr kumimoji="0" lang="pt-PT" sz="3600" b="1" i="0" u="none" strike="noStrike" cap="none" spc="0" normalizeH="0" baseline="0" dirty="0">
              <a:ln>
                <a:noFill/>
              </a:ln>
              <a:solidFill>
                <a:srgbClr val="000000"/>
              </a:solidFill>
              <a:effectLst/>
              <a:uFillTx/>
              <a:sym typeface="Open Sans Regular"/>
            </a:endParaRPr>
          </a:p>
        </p:txBody>
      </p:sp>
      <p:sp>
        <p:nvSpPr>
          <p:cNvPr id="14" name="TextBox 13">
            <a:extLst>
              <a:ext uri="{FF2B5EF4-FFF2-40B4-BE49-F238E27FC236}">
                <a16:creationId xmlns:a16="http://schemas.microsoft.com/office/drawing/2014/main" id="{E2E0B56A-2745-407D-B7E7-5113876F7552}"/>
              </a:ext>
            </a:extLst>
          </p:cNvPr>
          <p:cNvSpPr txBox="1"/>
          <p:nvPr/>
        </p:nvSpPr>
        <p:spPr>
          <a:xfrm>
            <a:off x="8258527" y="5041092"/>
            <a:ext cx="265938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PT" sz="3600" b="1" dirty="0">
                <a:solidFill>
                  <a:schemeClr val="bg1"/>
                </a:solidFill>
              </a:rPr>
              <a:t>CAPÍTULOS</a:t>
            </a:r>
          </a:p>
          <a:p>
            <a:pPr marL="0" marR="0" indent="0" algn="ctr" defTabSz="584200" rtl="0" fontAlgn="auto" latinLnBrk="0" hangingPunct="0">
              <a:lnSpc>
                <a:spcPct val="100000"/>
              </a:lnSpc>
              <a:spcBef>
                <a:spcPts val="0"/>
              </a:spcBef>
              <a:spcAft>
                <a:spcPts val="0"/>
              </a:spcAft>
              <a:buClrTx/>
              <a:buSzTx/>
              <a:buFontTx/>
              <a:buNone/>
              <a:tabLst/>
            </a:pPr>
            <a:r>
              <a:rPr kumimoji="0" lang="pt-PT" sz="3600" b="1" i="0" u="none" strike="noStrike" cap="none" spc="0" normalizeH="0" baseline="0" dirty="0">
                <a:ln>
                  <a:noFill/>
                </a:ln>
                <a:solidFill>
                  <a:schemeClr val="bg1"/>
                </a:solidFill>
                <a:effectLst/>
                <a:uFillTx/>
                <a:sym typeface="Open Sans Regular"/>
              </a:rPr>
              <a:t>TÉCNICOS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1028369" y="1354047"/>
            <a:ext cx="8092928" cy="6497181"/>
          </a:xfrm>
        </p:spPr>
        <p:txBody>
          <a:bodyPr>
            <a:normAutofit fontScale="90000"/>
          </a:bodyPr>
          <a:lstStyle/>
          <a:p>
            <a:pPr marL="855663" indent="-855663"/>
            <a:r>
              <a:rPr lang="en-US" dirty="0">
                <a:solidFill>
                  <a:srgbClr val="000000"/>
                </a:solidFill>
              </a:rPr>
              <a:t>2. </a:t>
            </a:r>
            <a:r>
              <a:rPr lang="pt-PT" dirty="0">
                <a:solidFill>
                  <a:srgbClr val="000000"/>
                </a:solidFill>
              </a:rPr>
              <a:t>Que </a:t>
            </a:r>
            <a:r>
              <a:rPr lang="pt-PT" u="sng" dirty="0">
                <a:solidFill>
                  <a:srgbClr val="000000"/>
                </a:solidFill>
              </a:rPr>
              <a:t>orientação ou conselho</a:t>
            </a:r>
            <a:r>
              <a:rPr lang="pt-PT" dirty="0">
                <a:solidFill>
                  <a:srgbClr val="000000"/>
                </a:solidFill>
              </a:rPr>
              <a:t> da Esfera viu refletido na resposta apresentada e descrita no vídeo?</a:t>
            </a: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9</a:t>
            </a:fld>
            <a:endParaRPr lang="en-US" dirty="0"/>
          </a:p>
        </p:txBody>
      </p:sp>
      <p:sp>
        <p:nvSpPr>
          <p:cNvPr id="4" name="TextBox 3">
            <a:extLst>
              <a:ext uri="{FF2B5EF4-FFF2-40B4-BE49-F238E27FC236}">
                <a16:creationId xmlns:a16="http://schemas.microsoft.com/office/drawing/2014/main" id="{C4E8321F-B2CA-4DCF-B94F-90907A4E787E}"/>
              </a:ext>
            </a:extLst>
          </p:cNvPr>
          <p:cNvSpPr txBox="1"/>
          <p:nvPr/>
        </p:nvSpPr>
        <p:spPr>
          <a:xfrm>
            <a:off x="11617388" y="1354047"/>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1502921134"/>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81C48B44-3F5F-408A-BD01-FFEDC7DA1D0D}">
  <ds:schemaRefs>
    <ds:schemaRef ds:uri="http://schemas.microsoft.com/sharepoint/v3/contenttype/forms"/>
  </ds:schemaRefs>
</ds:datastoreItem>
</file>

<file path=customXml/itemProps2.xml><?xml version="1.0" encoding="utf-8"?>
<ds:datastoreItem xmlns:ds="http://schemas.openxmlformats.org/officeDocument/2006/customXml" ds:itemID="{B9757211-EDC3-44E3-83A0-2DA5C0C78B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1097F8-4EE1-4FC0-AA55-4186ACF5128A}">
  <ds:schemaRefs>
    <ds:schemaRef ds:uri="http://schemas.microsoft.com/office/2006/metadata/properties"/>
    <ds:schemaRef ds:uri="http://schemas.openxmlformats.org/package/2006/metadata/core-properties"/>
    <ds:schemaRef ds:uri="http://purl.org/dc/terms/"/>
    <ds:schemaRef ds:uri="1355b3f0-e072-4ae3-b261-722c43fa6e26"/>
    <ds:schemaRef ds:uri="http://schemas.microsoft.com/office/infopath/2007/PartnerControls"/>
    <ds:schemaRef ds:uri="9051fefc-2ea4-4620-a82b-61f19e316bb6"/>
    <ds:schemaRef ds:uri="http://schemas.microsoft.com/office/2006/documentManagement/types"/>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2435</TotalTime>
  <Words>4678</Words>
  <Application>Microsoft Office PowerPoint</Application>
  <PresentationFormat>Custom</PresentationFormat>
  <Paragraphs>238</Paragraphs>
  <Slides>29</Slides>
  <Notes>29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Helvetica Neue</vt:lpstr>
      <vt:lpstr>MV Boli</vt:lpstr>
      <vt:lpstr>Open Sans</vt:lpstr>
      <vt:lpstr>Open Sans Bold</vt:lpstr>
      <vt:lpstr>Open Sans Light</vt:lpstr>
      <vt:lpstr>Open Sans Regular</vt:lpstr>
      <vt:lpstr>White</vt:lpstr>
      <vt:lpstr>Utilização da Esfera na prática</vt:lpstr>
      <vt:lpstr>No final desta sessão, serão capazes de: </vt:lpstr>
      <vt:lpstr>Utilização da Esfera na prática - como lidar com:</vt:lpstr>
      <vt:lpstr>A Esfera na prática - assistam ao vídeo do Bangladesh e respondam às seguintes perguntas: </vt:lpstr>
      <vt:lpstr>Apontem a pergunta atribuída ao vosso grupo</vt:lpstr>
      <vt:lpstr>Refugiados rohingya no Bangladesh – 2017</vt:lpstr>
      <vt:lpstr>1. Que partes da Esfera são mais úteis para uma resposta de emergência real, numa situação difícil como esta? </vt:lpstr>
      <vt:lpstr>Todas as partes! Oito capítulos interdependentes</vt:lpstr>
      <vt:lpstr>2. Que orientação ou conselho da Esfera viu refletido na resposta apresentada e descrita no vídeo?</vt:lpstr>
      <vt:lpstr>Alguns exemplos do vídeo:</vt:lpstr>
      <vt:lpstr>3. Que indicadores da Esfera para WASH e abrigo não foram provavelmente alcançados nestes dias e semanas iniciais?  </vt:lpstr>
      <vt:lpstr>Indicadores Esfera vs. realidade nos campos</vt:lpstr>
      <vt:lpstr>A contaminação da água era generalizada</vt:lpstr>
      <vt:lpstr>Locais difíceis, condições insalubres</vt:lpstr>
      <vt:lpstr>Latrinas demasiado próximas de poços rasos</vt:lpstr>
      <vt:lpstr>No entanto, com iluminação e drenagem </vt:lpstr>
      <vt:lpstr>4. Que indicadores da Esfera para alimentação e saúde não foram provavelmente alcançados nestes dias e semanas iniciais?</vt:lpstr>
      <vt:lpstr>Alguns exemplos</vt:lpstr>
      <vt:lpstr>Cartaz de distribuição de alimentos – início de 2018</vt:lpstr>
      <vt:lpstr>Ponto de informação no centro de acolhimento  de refugiados</vt:lpstr>
      <vt:lpstr>Serviços médicos - clínicas e ambulâncias</vt:lpstr>
      <vt:lpstr>Como é que lidamos com a realidade de as normas Esfera não poderem ser cumpridas?  O que é que significa para si a expressão “utilização da Esfera em contexto”?</vt:lpstr>
      <vt:lpstr>Normas, indicadores, e respetiva utilização em contexto</vt:lpstr>
      <vt:lpstr>Isto não é um cachimbo!</vt:lpstr>
      <vt:lpstr>Isto não é uma norma</vt:lpstr>
      <vt:lpstr>Utilização das normas em contexto significa:</vt:lpstr>
      <vt:lpstr>Quais as suas próprias questões ou dilemas na aplicação prática da Esfera no terreno?</vt:lpstr>
      <vt:lpstr>Mensagens-chave</vt:lpstr>
      <vt:lpstr>PowerPoint Presentation</vt:lpstr>
    </vt:vector>
  </TitlesOfParts>
  <Manager>LM</Manager>
  <Company>SPHERE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tradução de en-pt</dc:subject>
  <dc:creator>DeVon Solomon;Luísa Merki</dc:creator>
  <cp:keywords>2021107</cp:keywords>
  <dc:description>STP-11 Using Sphere in Practice</dc:description>
  <cp:lastModifiedBy>Luisa</cp:lastModifiedBy>
  <cp:revision>252</cp:revision>
  <dcterms:created xsi:type="dcterms:W3CDTF">2018-12-14T22:00:46Z</dcterms:created>
  <dcterms:modified xsi:type="dcterms:W3CDTF">2021-07-10T23:36:21Z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y fmtid="{D5CDD505-2E9C-101B-9397-08002B2CF9AE}" pid="3" name="Order">
    <vt:r8>6885400</vt:r8>
  </property>
</Properties>
</file>